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ryndan Write" panose="020B0604020202020204" charset="0"/>
      <p:regular r:id="rId16"/>
    </p:embeddedFont>
    <p:embeddedFont>
      <p:font typeface="Canva Sans" panose="020B0604020202020204" charset="0"/>
      <p:regular r:id="rId17"/>
    </p:embeddedFont>
    <p:embeddedFont>
      <p:font typeface="Canva Sans Bold" panose="020B0604020202020204" charset="0"/>
      <p:regular r:id="rId18"/>
    </p:embeddedFont>
    <p:embeddedFont>
      <p:font typeface="Dreaming Outloud Pro" panose="03050502040302030504" pitchFamily="66" charset="0"/>
      <p:regular r:id="rId19"/>
      <p:italic r:id="rId20"/>
    </p:embeddedFont>
    <p:embeddedFont>
      <p:font typeface="Open Sans" panose="020B0606030504020204"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408"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png"/><Relationship Id="rId3" Type="http://schemas.openxmlformats.org/officeDocument/2006/relationships/image" Target="../media/image2.svg"/><Relationship Id="rId21" Type="http://schemas.openxmlformats.org/officeDocument/2006/relationships/image" Target="../media/image31.png"/><Relationship Id="rId7" Type="http://schemas.openxmlformats.org/officeDocument/2006/relationships/image" Target="../media/image6.sv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34.svg"/><Relationship Id="rId5" Type="http://schemas.openxmlformats.org/officeDocument/2006/relationships/image" Target="../media/image4.sv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9.png"/><Relationship Id="rId19"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9.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1.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5.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7.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9.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l">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7506950" y="4952271"/>
            <a:ext cx="3274099" cy="3238698"/>
          </a:xfrm>
          <a:custGeom>
            <a:avLst/>
            <a:gdLst/>
            <a:ahLst/>
            <a:cxnLst/>
            <a:rect l="l" t="t" r="r" b="b"/>
            <a:pathLst>
              <a:path w="3274099" h="3238698">
                <a:moveTo>
                  <a:pt x="0" y="0"/>
                </a:moveTo>
                <a:lnTo>
                  <a:pt x="3274100" y="0"/>
                </a:lnTo>
                <a:lnTo>
                  <a:pt x="3274100" y="3238697"/>
                </a:lnTo>
                <a:lnTo>
                  <a:pt x="0" y="3238697"/>
                </a:lnTo>
                <a:lnTo>
                  <a:pt x="0" y="0"/>
                </a:lnTo>
                <a:close/>
              </a:path>
            </a:pathLst>
          </a:custGeom>
          <a:blipFill>
            <a:blip r:embed="rId12"/>
            <a:stretch>
              <a:fillRect l="-1136" r="-198740" b="-369"/>
            </a:stretch>
          </a:blipFill>
        </p:spPr>
      </p:sp>
      <p:sp>
        <p:nvSpPr>
          <p:cNvPr id="22" name="TextBox 22"/>
          <p:cNvSpPr txBox="1"/>
          <p:nvPr/>
        </p:nvSpPr>
        <p:spPr>
          <a:xfrm>
            <a:off x="1529242" y="2403151"/>
            <a:ext cx="15022592" cy="2461260"/>
          </a:xfrm>
          <a:prstGeom prst="rect">
            <a:avLst/>
          </a:prstGeom>
        </p:spPr>
        <p:txBody>
          <a:bodyPr lIns="0" tIns="0" rIns="0" bIns="0" rtlCol="0" anchor="t">
            <a:spAutoFit/>
          </a:bodyPr>
          <a:lstStyle/>
          <a:p>
            <a:pPr algn="ctr">
              <a:lnSpc>
                <a:spcPts val="8519"/>
              </a:lnSpc>
            </a:pPr>
            <a:r>
              <a:rPr lang="en-US" sz="12000">
                <a:solidFill>
                  <a:srgbClr val="446497"/>
                </a:solidFill>
                <a:latin typeface="Bryndan Write"/>
                <a:ea typeface="Bryndan Write"/>
                <a:cs typeface="Bryndan Write"/>
                <a:sym typeface="Bryndan Write"/>
              </a:rPr>
              <a:t>Welcome to Reception at Carleton Green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950376" y="3767924"/>
            <a:ext cx="14387247" cy="5479064"/>
          </a:xfrm>
          <a:prstGeom prst="rect">
            <a:avLst/>
          </a:prstGeom>
        </p:spPr>
        <p:txBody>
          <a:bodyPr lIns="0" tIns="0" rIns="0" bIns="0" rtlCol="0" anchor="t">
            <a:spAutoFit/>
          </a:bodyPr>
          <a:lstStyle/>
          <a:p>
            <a:pPr algn="ctr">
              <a:lnSpc>
                <a:spcPts val="4339"/>
              </a:lnSpc>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Pupil Premium is additional funding for publicly funded schools in England.   Pupil premium is funding to improve education outcomes for disadvantaged pupils and also provides support for children and young people of service families.</a:t>
            </a:r>
          </a:p>
          <a:p>
            <a:pPr algn="ctr">
              <a:lnSpc>
                <a:spcPts val="4339"/>
              </a:lnSpc>
            </a:pPr>
            <a:endPar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4339"/>
              </a:lnSpc>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This funding provides support for trips, uniform, Breakfast and After School Club and school meals.</a:t>
            </a:r>
          </a:p>
          <a:p>
            <a:pPr algn="ctr">
              <a:lnSpc>
                <a:spcPts val="4339"/>
              </a:lnSpc>
            </a:pPr>
            <a:endPar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4339"/>
              </a:lnSpc>
            </a:pPr>
            <a:r>
              <a:rPr lang="en-US" sz="3099"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Please complete the eligibility form in your pack. </a:t>
            </a:r>
          </a:p>
          <a:p>
            <a:pPr algn="ctr">
              <a:lnSpc>
                <a:spcPts val="4339"/>
              </a:lnSpc>
            </a:pPr>
            <a:endParaRPr lang="en-US" sz="3099" b="1" dirty="0">
              <a:solidFill>
                <a:srgbClr val="446497"/>
              </a:solidFill>
              <a:latin typeface="Canva Sans Bold"/>
              <a:ea typeface="Canva Sans Bold"/>
              <a:cs typeface="Canva Sans Bold"/>
              <a:sym typeface="Canva Sans Bold"/>
            </a:endParaRPr>
          </a:p>
          <a:p>
            <a:pPr algn="ctr">
              <a:lnSpc>
                <a:spcPts val="4339"/>
              </a:lnSpc>
              <a:spcBef>
                <a:spcPct val="0"/>
              </a:spcBef>
            </a:pPr>
            <a:endParaRPr lang="en-US" sz="3099" b="1" dirty="0">
              <a:solidFill>
                <a:srgbClr val="446497"/>
              </a:solidFill>
              <a:latin typeface="Canva Sans Bold"/>
              <a:ea typeface="Canva Sans Bold"/>
              <a:cs typeface="Canva Sans Bold"/>
              <a:sym typeface="Canva Sans Bold"/>
            </a:endParaRPr>
          </a:p>
        </p:txBody>
      </p:sp>
      <p:sp>
        <p:nvSpPr>
          <p:cNvPr id="22" name="TextBox 22"/>
          <p:cNvSpPr txBox="1"/>
          <p:nvPr/>
        </p:nvSpPr>
        <p:spPr>
          <a:xfrm>
            <a:off x="3029899" y="2181817"/>
            <a:ext cx="12175201"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Pupil Premium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3731094" y="2035456"/>
            <a:ext cx="11192394"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Your Welcome Pack </a:t>
            </a:r>
          </a:p>
        </p:txBody>
      </p:sp>
      <p:sp>
        <p:nvSpPr>
          <p:cNvPr id="22" name="TextBox 22"/>
          <p:cNvSpPr txBox="1"/>
          <p:nvPr/>
        </p:nvSpPr>
        <p:spPr>
          <a:xfrm>
            <a:off x="1661722" y="3302118"/>
            <a:ext cx="14890112" cy="7427739"/>
          </a:xfrm>
          <a:prstGeom prst="rect">
            <a:avLst/>
          </a:prstGeom>
        </p:spPr>
        <p:txBody>
          <a:bodyPr lIns="0" tIns="0" rIns="0" bIns="0" rtlCol="0" anchor="t">
            <a:spAutoFit/>
          </a:bodyPr>
          <a:lstStyle/>
          <a:p>
            <a:pPr algn="ctr">
              <a:lnSpc>
                <a:spcPts val="3383"/>
              </a:lnSpc>
            </a:pPr>
            <a:r>
              <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rPr>
              <a:t>Please spend some time reading through all of the information in your welcome pack.  As well as the paper pack, you will receive an email with additional electronic forms from the school office.</a:t>
            </a:r>
          </a:p>
          <a:p>
            <a:pPr algn="ctr">
              <a:lnSpc>
                <a:spcPts val="3383"/>
              </a:lnSpc>
            </a:pPr>
            <a:endPar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3383"/>
              </a:lnSpc>
            </a:pPr>
            <a:r>
              <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rPr>
              <a:t>You will find all of our important consent forms needed to </a:t>
            </a:r>
            <a:r>
              <a:rPr lang="en-US" sz="3759" dirty="0" err="1">
                <a:solidFill>
                  <a:srgbClr val="446497"/>
                </a:solidFill>
                <a:latin typeface="Dreaming Outloud Pro" panose="03050502040302030504" pitchFamily="66" charset="0"/>
                <a:ea typeface="Canva Sans"/>
                <a:cs typeface="Dreaming Outloud Pro" panose="03050502040302030504" pitchFamily="66" charset="0"/>
                <a:sym typeface="Canva Sans"/>
              </a:rPr>
              <a:t>enrol</a:t>
            </a:r>
            <a:r>
              <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rPr>
              <a:t> at school and lots of information about starting school and being ‘school ready’.</a:t>
            </a:r>
          </a:p>
          <a:p>
            <a:pPr algn="ctr">
              <a:lnSpc>
                <a:spcPts val="3383"/>
              </a:lnSpc>
            </a:pPr>
            <a:endPar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3383"/>
              </a:lnSpc>
            </a:pPr>
            <a:endPar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3383"/>
              </a:lnSpc>
            </a:pPr>
            <a:r>
              <a:rPr lang="en-US" sz="3759" dirty="0">
                <a:solidFill>
                  <a:srgbClr val="446497"/>
                </a:solidFill>
                <a:latin typeface="Dreaming Outloud Pro" panose="03050502040302030504" pitchFamily="66" charset="0"/>
                <a:ea typeface="Canva Sans"/>
                <a:cs typeface="Dreaming Outloud Pro" panose="03050502040302030504" pitchFamily="66" charset="0"/>
                <a:sym typeface="Canva Sans"/>
              </a:rPr>
              <a:t>We kindly ask for all forms to be returned to school by </a:t>
            </a:r>
          </a:p>
          <a:p>
            <a:pPr algn="ctr">
              <a:lnSpc>
                <a:spcPts val="3383"/>
              </a:lnSpc>
            </a:pPr>
            <a:r>
              <a:rPr lang="en-US" sz="3759"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Friday 19</a:t>
            </a:r>
            <a:r>
              <a:rPr lang="en-US" sz="3759" b="1" baseline="30000"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th</a:t>
            </a:r>
            <a:r>
              <a:rPr lang="en-US" sz="3759"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 June.</a:t>
            </a:r>
          </a:p>
          <a:p>
            <a:pPr algn="ctr">
              <a:lnSpc>
                <a:spcPts val="3383"/>
              </a:lnSpc>
            </a:pPr>
            <a:endParaRPr lang="en-US" sz="3759" b="1" dirty="0">
              <a:solidFill>
                <a:srgbClr val="446497"/>
              </a:solidFill>
              <a:latin typeface="Dreaming Outloud Pro" panose="03050502040302030504" pitchFamily="66" charset="0"/>
              <a:ea typeface="Canva Sans Bold"/>
              <a:cs typeface="Dreaming Outloud Pro" panose="03050502040302030504" pitchFamily="66" charset="0"/>
              <a:sym typeface="Canva Sans Bold"/>
            </a:endParaRPr>
          </a:p>
          <a:p>
            <a:pPr algn="ctr">
              <a:lnSpc>
                <a:spcPts val="3383"/>
              </a:lnSpc>
            </a:pPr>
            <a:r>
              <a:rPr lang="en-US" sz="3759"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Completing the Nursery Visit Form and the Data Collection Form this evening would be most helpful.</a:t>
            </a:r>
          </a:p>
          <a:p>
            <a:pPr algn="ctr">
              <a:lnSpc>
                <a:spcPts val="3383"/>
              </a:lnSpc>
            </a:pPr>
            <a:endParaRPr lang="en-US" sz="3759" b="1" dirty="0">
              <a:solidFill>
                <a:srgbClr val="446497"/>
              </a:solidFill>
              <a:latin typeface="Canva Sans Bold"/>
              <a:ea typeface="Canva Sans Bold"/>
              <a:cs typeface="Canva Sans Bold"/>
              <a:sym typeface="Canva Sans Bold"/>
            </a:endParaRPr>
          </a:p>
          <a:p>
            <a:pPr algn="ctr">
              <a:lnSpc>
                <a:spcPts val="3383"/>
              </a:lnSpc>
            </a:pPr>
            <a:endParaRPr lang="en-US" sz="3759" b="1" dirty="0">
              <a:solidFill>
                <a:srgbClr val="446497"/>
              </a:solidFill>
              <a:latin typeface="Canva Sans Bold"/>
              <a:ea typeface="Canva Sans Bold"/>
              <a:cs typeface="Canva Sans Bold"/>
              <a:sym typeface="Canva Sans Bold"/>
            </a:endParaRPr>
          </a:p>
          <a:p>
            <a:pPr algn="ctr">
              <a:lnSpc>
                <a:spcPts val="3383"/>
              </a:lnSpc>
            </a:pPr>
            <a:endParaRPr lang="en-US" sz="3759" b="1" dirty="0">
              <a:solidFill>
                <a:srgbClr val="446497"/>
              </a:solidFill>
              <a:latin typeface="Canva Sans Bold"/>
              <a:ea typeface="Canva Sans Bold"/>
              <a:cs typeface="Canva Sans Bold"/>
              <a:sym typeface="Canva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2735995" y="6092654"/>
            <a:ext cx="4261735" cy="1251026"/>
          </a:xfrm>
          <a:custGeom>
            <a:avLst/>
            <a:gdLst/>
            <a:ahLst/>
            <a:cxnLst/>
            <a:rect l="l" t="t" r="r" b="b"/>
            <a:pathLst>
              <a:path w="4261735" h="1251026">
                <a:moveTo>
                  <a:pt x="0" y="0"/>
                </a:moveTo>
                <a:lnTo>
                  <a:pt x="4261736" y="0"/>
                </a:lnTo>
                <a:lnTo>
                  <a:pt x="4261736" y="1251026"/>
                </a:lnTo>
                <a:lnTo>
                  <a:pt x="0" y="1251026"/>
                </a:lnTo>
                <a:lnTo>
                  <a:pt x="0" y="0"/>
                </a:lnTo>
                <a:close/>
              </a:path>
            </a:pathLst>
          </a:custGeom>
          <a:blipFill>
            <a:blip r:embed="rId12"/>
            <a:stretch>
              <a:fillRect/>
            </a:stretch>
          </a:blipFill>
        </p:spPr>
      </p:sp>
      <p:sp>
        <p:nvSpPr>
          <p:cNvPr id="22" name="Freeform 22"/>
          <p:cNvSpPr/>
          <p:nvPr/>
        </p:nvSpPr>
        <p:spPr>
          <a:xfrm>
            <a:off x="1324125" y="3048909"/>
            <a:ext cx="2976466" cy="2299320"/>
          </a:xfrm>
          <a:custGeom>
            <a:avLst/>
            <a:gdLst/>
            <a:ahLst/>
            <a:cxnLst/>
            <a:rect l="l" t="t" r="r" b="b"/>
            <a:pathLst>
              <a:path w="2976466" h="2299320">
                <a:moveTo>
                  <a:pt x="0" y="0"/>
                </a:moveTo>
                <a:lnTo>
                  <a:pt x="2976466" y="0"/>
                </a:lnTo>
                <a:lnTo>
                  <a:pt x="2976466" y="2299320"/>
                </a:lnTo>
                <a:lnTo>
                  <a:pt x="0" y="2299320"/>
                </a:lnTo>
                <a:lnTo>
                  <a:pt x="0" y="0"/>
                </a:lnTo>
                <a:close/>
              </a:path>
            </a:pathLst>
          </a:custGeom>
          <a:blipFill>
            <a:blip r:embed="rId13"/>
            <a:stretch>
              <a:fillRect/>
            </a:stretch>
          </a:blipFill>
        </p:spPr>
      </p:sp>
      <p:sp>
        <p:nvSpPr>
          <p:cNvPr id="23" name="TextBox 23"/>
          <p:cNvSpPr txBox="1"/>
          <p:nvPr/>
        </p:nvSpPr>
        <p:spPr>
          <a:xfrm>
            <a:off x="2058098" y="1620253"/>
            <a:ext cx="14493736"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Starting in September</a:t>
            </a:r>
          </a:p>
        </p:txBody>
      </p:sp>
      <p:sp>
        <p:nvSpPr>
          <p:cNvPr id="24" name="TextBox 24"/>
          <p:cNvSpPr txBox="1"/>
          <p:nvPr/>
        </p:nvSpPr>
        <p:spPr>
          <a:xfrm>
            <a:off x="1324125" y="5710179"/>
            <a:ext cx="11123398" cy="2830455"/>
          </a:xfrm>
          <a:prstGeom prst="rect">
            <a:avLst/>
          </a:prstGeom>
        </p:spPr>
        <p:txBody>
          <a:bodyPr lIns="0" tIns="0" rIns="0" bIns="0" rtlCol="0" anchor="t">
            <a:spAutoFit/>
          </a:bodyPr>
          <a:lstStyle/>
          <a:p>
            <a:pPr algn="ctr">
              <a:lnSpc>
                <a:spcPts val="4454"/>
              </a:lnSpc>
            </a:pPr>
            <a:r>
              <a:rPr lang="en-US" sz="2699" dirty="0">
                <a:solidFill>
                  <a:srgbClr val="446497"/>
                </a:solidFill>
                <a:latin typeface="Dreaming Outloud Pro" panose="03050502040302030504" pitchFamily="66" charset="0"/>
                <a:ea typeface="Canva Sans"/>
                <a:cs typeface="Dreaming Outloud Pro" panose="03050502040302030504" pitchFamily="66" charset="0"/>
                <a:sym typeface="Canva Sans"/>
              </a:rPr>
              <a:t>At Carleton Green, we use Class Dojo to connect you to your child’s school experience. We share photos, videos and announcements on a regular basis. In September, please look out for a special QR code to help you link to your child’s class.</a:t>
            </a:r>
          </a:p>
          <a:p>
            <a:pPr algn="ctr">
              <a:lnSpc>
                <a:spcPts val="4454"/>
              </a:lnSpc>
            </a:pPr>
            <a:endParaRPr lang="en-US" sz="2699" dirty="0">
              <a:solidFill>
                <a:srgbClr val="446497"/>
              </a:solidFill>
              <a:latin typeface="Canva Sans"/>
              <a:ea typeface="Canva Sans"/>
              <a:cs typeface="Canva Sans"/>
              <a:sym typeface="Canva Sans"/>
            </a:endParaRPr>
          </a:p>
        </p:txBody>
      </p:sp>
      <p:sp>
        <p:nvSpPr>
          <p:cNvPr id="25" name="TextBox 25"/>
          <p:cNvSpPr txBox="1"/>
          <p:nvPr/>
        </p:nvSpPr>
        <p:spPr>
          <a:xfrm>
            <a:off x="4414687" y="3027946"/>
            <a:ext cx="12583044" cy="1690847"/>
          </a:xfrm>
          <a:prstGeom prst="rect">
            <a:avLst/>
          </a:prstGeom>
        </p:spPr>
        <p:txBody>
          <a:bodyPr lIns="0" tIns="0" rIns="0" bIns="0" rtlCol="0" anchor="t">
            <a:spAutoFit/>
          </a:bodyPr>
          <a:lstStyle/>
          <a:p>
            <a:pPr algn="ctr">
              <a:lnSpc>
                <a:spcPts val="4455"/>
              </a:lnSpc>
            </a:pPr>
            <a:r>
              <a:rPr lang="en-US" sz="2700" dirty="0">
                <a:solidFill>
                  <a:srgbClr val="446497"/>
                </a:solidFill>
                <a:latin typeface="Dreaming Outloud Pro" panose="03050502040302030504" pitchFamily="66" charset="0"/>
                <a:ea typeface="Canva Sans"/>
                <a:cs typeface="Dreaming Outloud Pro" panose="03050502040302030504" pitchFamily="66" charset="0"/>
                <a:sym typeface="Canva Sans"/>
              </a:rPr>
              <a:t>Once the EYFS team have had the chance to get to know your child, they will be assigned to either Yellow or Brown Ducklings class. You will find out which class and teacher they will have after the stay and play morning on </a:t>
            </a:r>
            <a:r>
              <a:rPr lang="en-US" sz="2700"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Thursday 2nd July 2026</a:t>
            </a:r>
            <a:r>
              <a:rPr lang="en-US" sz="2700" b="1" dirty="0">
                <a:solidFill>
                  <a:srgbClr val="446497"/>
                </a:solidFill>
                <a:latin typeface="Canva Sans Bold"/>
                <a:ea typeface="Canva Sans Bold"/>
                <a:cs typeface="Canva Sans Bold"/>
                <a:sym typeface="Canva Sans Bold"/>
              </a:rPr>
              <a:t>.</a:t>
            </a:r>
          </a:p>
        </p:txBody>
      </p:sp>
      <p:sp>
        <p:nvSpPr>
          <p:cNvPr id="26" name="TextBox 26"/>
          <p:cNvSpPr txBox="1"/>
          <p:nvPr/>
        </p:nvSpPr>
        <p:spPr>
          <a:xfrm>
            <a:off x="1736066" y="8515255"/>
            <a:ext cx="14498420" cy="516167"/>
          </a:xfrm>
          <a:prstGeom prst="rect">
            <a:avLst/>
          </a:prstGeom>
        </p:spPr>
        <p:txBody>
          <a:bodyPr lIns="0" tIns="0" rIns="0" bIns="0" rtlCol="0" anchor="t">
            <a:spAutoFit/>
          </a:bodyPr>
          <a:lstStyle/>
          <a:p>
            <a:pPr algn="ctr">
              <a:lnSpc>
                <a:spcPts val="3983"/>
              </a:lnSpc>
            </a:pPr>
            <a:r>
              <a:rPr lang="en-US" sz="4425" dirty="0">
                <a:solidFill>
                  <a:srgbClr val="446497"/>
                </a:solidFill>
                <a:latin typeface="Bryndan Write"/>
                <a:ea typeface="Bryndan Write"/>
                <a:cs typeface="Bryndan Write"/>
                <a:sym typeface="Bryndan Write"/>
              </a:rPr>
              <a:t>Our First Day – Thursday 3</a:t>
            </a:r>
            <a:r>
              <a:rPr lang="en-US" sz="4425" baseline="30000" dirty="0">
                <a:solidFill>
                  <a:srgbClr val="446497"/>
                </a:solidFill>
                <a:latin typeface="Bryndan Write"/>
                <a:ea typeface="Bryndan Write"/>
                <a:cs typeface="Bryndan Write"/>
                <a:sym typeface="Bryndan Write"/>
              </a:rPr>
              <a:t>rd </a:t>
            </a:r>
            <a:r>
              <a:rPr lang="en-US" sz="4425" dirty="0">
                <a:solidFill>
                  <a:srgbClr val="446497"/>
                </a:solidFill>
                <a:latin typeface="Bryndan Write"/>
                <a:ea typeface="Bryndan Write"/>
                <a:cs typeface="Bryndan Write"/>
                <a:sym typeface="Bryndan Write"/>
              </a:rPr>
              <a:t>September 2026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1054151"/>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2583989" y="2893341"/>
            <a:ext cx="13120022" cy="4046601"/>
          </a:xfrm>
          <a:prstGeom prst="rect">
            <a:avLst/>
          </a:prstGeom>
        </p:spPr>
        <p:txBody>
          <a:bodyPr lIns="0" tIns="0" rIns="0" bIns="0" rtlCol="0" anchor="t">
            <a:spAutoFit/>
          </a:bodyPr>
          <a:lstStyle/>
          <a:p>
            <a:pPr algn="ctr">
              <a:lnSpc>
                <a:spcPts val="9763"/>
              </a:lnSpc>
            </a:pPr>
            <a:r>
              <a:rPr lang="en-US" sz="13751">
                <a:solidFill>
                  <a:srgbClr val="446497"/>
                </a:solidFill>
                <a:latin typeface="Bryndan Write"/>
                <a:ea typeface="Bryndan Write"/>
                <a:cs typeface="Bryndan Write"/>
                <a:sym typeface="Bryndan Write"/>
              </a:rPr>
              <a:t>Thank you for choosing Carleton Green!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2056721" y="4371752"/>
            <a:ext cx="14174557" cy="1488451"/>
          </a:xfrm>
          <a:prstGeom prst="rect">
            <a:avLst/>
          </a:prstGeom>
        </p:spPr>
        <p:txBody>
          <a:bodyPr lIns="0" tIns="0" rIns="0" bIns="0" rtlCol="0" anchor="t">
            <a:spAutoFit/>
          </a:bodyPr>
          <a:lstStyle/>
          <a:p>
            <a:pPr algn="ctr">
              <a:lnSpc>
                <a:spcPts val="9266"/>
              </a:lnSpc>
            </a:pPr>
            <a:r>
              <a:rPr lang="en-US" sz="13051">
                <a:solidFill>
                  <a:srgbClr val="446497"/>
                </a:solidFill>
                <a:latin typeface="Bryndan Write"/>
                <a:ea typeface="Bryndan Write"/>
                <a:cs typeface="Bryndan Write"/>
                <a:sym typeface="Bryndan Write"/>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4014670" y="6749951"/>
            <a:ext cx="1796988" cy="2536924"/>
          </a:xfrm>
          <a:custGeom>
            <a:avLst/>
            <a:gdLst/>
            <a:ahLst/>
            <a:cxnLst/>
            <a:rect l="l" t="t" r="r" b="b"/>
            <a:pathLst>
              <a:path w="1796988" h="2536924">
                <a:moveTo>
                  <a:pt x="0" y="0"/>
                </a:moveTo>
                <a:lnTo>
                  <a:pt x="1796988" y="0"/>
                </a:lnTo>
                <a:lnTo>
                  <a:pt x="1796988" y="2536924"/>
                </a:lnTo>
                <a:lnTo>
                  <a:pt x="0" y="2536924"/>
                </a:lnTo>
                <a:lnTo>
                  <a:pt x="0" y="0"/>
                </a:lnTo>
                <a:close/>
              </a:path>
            </a:pathLst>
          </a:custGeom>
          <a:blipFill>
            <a:blip r:embed="rId12"/>
            <a:stretch>
              <a:fillRect/>
            </a:stretch>
          </a:blipFill>
        </p:spPr>
      </p:sp>
      <p:sp>
        <p:nvSpPr>
          <p:cNvPr id="22" name="Freeform 22"/>
          <p:cNvSpPr/>
          <p:nvPr/>
        </p:nvSpPr>
        <p:spPr>
          <a:xfrm>
            <a:off x="12965536" y="6721376"/>
            <a:ext cx="1796988" cy="2536924"/>
          </a:xfrm>
          <a:custGeom>
            <a:avLst/>
            <a:gdLst/>
            <a:ahLst/>
            <a:cxnLst/>
            <a:rect l="l" t="t" r="r" b="b"/>
            <a:pathLst>
              <a:path w="1796988" h="2536924">
                <a:moveTo>
                  <a:pt x="0" y="0"/>
                </a:moveTo>
                <a:lnTo>
                  <a:pt x="1796988" y="0"/>
                </a:lnTo>
                <a:lnTo>
                  <a:pt x="1796988" y="2536924"/>
                </a:lnTo>
                <a:lnTo>
                  <a:pt x="0" y="2536924"/>
                </a:lnTo>
                <a:lnTo>
                  <a:pt x="0" y="0"/>
                </a:lnTo>
                <a:close/>
              </a:path>
            </a:pathLst>
          </a:custGeom>
          <a:blipFill>
            <a:blip r:embed="rId13"/>
            <a:stretch>
              <a:fillRect/>
            </a:stretch>
          </a:blipFill>
        </p:spPr>
      </p:sp>
      <p:sp>
        <p:nvSpPr>
          <p:cNvPr id="23" name="Freeform 23"/>
          <p:cNvSpPr/>
          <p:nvPr/>
        </p:nvSpPr>
        <p:spPr>
          <a:xfrm>
            <a:off x="8245506" y="3256814"/>
            <a:ext cx="2099420" cy="2963888"/>
          </a:xfrm>
          <a:custGeom>
            <a:avLst/>
            <a:gdLst/>
            <a:ahLst/>
            <a:cxnLst/>
            <a:rect l="l" t="t" r="r" b="b"/>
            <a:pathLst>
              <a:path w="2099420" h="2963888">
                <a:moveTo>
                  <a:pt x="0" y="0"/>
                </a:moveTo>
                <a:lnTo>
                  <a:pt x="2099420" y="0"/>
                </a:lnTo>
                <a:lnTo>
                  <a:pt x="2099420" y="2963888"/>
                </a:lnTo>
                <a:lnTo>
                  <a:pt x="0" y="2963888"/>
                </a:lnTo>
                <a:lnTo>
                  <a:pt x="0" y="0"/>
                </a:lnTo>
                <a:close/>
              </a:path>
            </a:pathLst>
          </a:custGeom>
          <a:blipFill>
            <a:blip r:embed="rId14"/>
            <a:stretch>
              <a:fillRect/>
            </a:stretch>
          </a:blipFill>
        </p:spPr>
      </p:sp>
      <p:sp>
        <p:nvSpPr>
          <p:cNvPr id="24" name="TextBox 24"/>
          <p:cNvSpPr txBox="1"/>
          <p:nvPr/>
        </p:nvSpPr>
        <p:spPr>
          <a:xfrm>
            <a:off x="3725998" y="1390650"/>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school team</a:t>
            </a:r>
          </a:p>
        </p:txBody>
      </p:sp>
      <p:sp>
        <p:nvSpPr>
          <p:cNvPr id="25" name="TextBox 25"/>
          <p:cNvSpPr txBox="1"/>
          <p:nvPr/>
        </p:nvSpPr>
        <p:spPr>
          <a:xfrm>
            <a:off x="4008207" y="2696452"/>
            <a:ext cx="11185970" cy="560362"/>
          </a:xfrm>
          <a:prstGeom prst="rect">
            <a:avLst/>
          </a:prstGeom>
        </p:spPr>
        <p:txBody>
          <a:bodyPr lIns="0" tIns="0" rIns="0" bIns="0" rtlCol="0" anchor="t">
            <a:spAutoFit/>
          </a:bodyPr>
          <a:lstStyle/>
          <a:p>
            <a:pPr algn="ctr">
              <a:lnSpc>
                <a:spcPts val="3786"/>
              </a:lnSpc>
            </a:pPr>
            <a:r>
              <a:rPr lang="en-US" sz="4207">
                <a:solidFill>
                  <a:srgbClr val="446497"/>
                </a:solidFill>
                <a:latin typeface="Bryndan Write"/>
                <a:ea typeface="Bryndan Write"/>
                <a:cs typeface="Bryndan Write"/>
                <a:sym typeface="Bryndan Write"/>
              </a:rPr>
              <a:t>Mrs S Clark - Headteacher, DSL and SENDCO</a:t>
            </a:r>
          </a:p>
        </p:txBody>
      </p:sp>
      <p:sp>
        <p:nvSpPr>
          <p:cNvPr id="26" name="TextBox 26"/>
          <p:cNvSpPr txBox="1"/>
          <p:nvPr/>
        </p:nvSpPr>
        <p:spPr>
          <a:xfrm>
            <a:off x="1450008" y="6296902"/>
            <a:ext cx="8151184" cy="560362"/>
          </a:xfrm>
          <a:prstGeom prst="rect">
            <a:avLst/>
          </a:prstGeom>
        </p:spPr>
        <p:txBody>
          <a:bodyPr lIns="0" tIns="0" rIns="0" bIns="0" rtlCol="0" anchor="t">
            <a:spAutoFit/>
          </a:bodyPr>
          <a:lstStyle/>
          <a:p>
            <a:pPr algn="l">
              <a:lnSpc>
                <a:spcPts val="3786"/>
              </a:lnSpc>
            </a:pPr>
            <a:r>
              <a:rPr lang="en-US" sz="4207">
                <a:solidFill>
                  <a:srgbClr val="446497"/>
                </a:solidFill>
                <a:latin typeface="Bryndan Write"/>
                <a:ea typeface="Bryndan Write"/>
                <a:cs typeface="Bryndan Write"/>
                <a:sym typeface="Bryndan Write"/>
              </a:rPr>
              <a:t>Miss R Savage - Business Manager</a:t>
            </a:r>
          </a:p>
        </p:txBody>
      </p:sp>
      <p:sp>
        <p:nvSpPr>
          <p:cNvPr id="27" name="TextBox 27"/>
          <p:cNvSpPr txBox="1"/>
          <p:nvPr/>
        </p:nvSpPr>
        <p:spPr>
          <a:xfrm>
            <a:off x="9841171" y="6296902"/>
            <a:ext cx="7542176" cy="560362"/>
          </a:xfrm>
          <a:prstGeom prst="rect">
            <a:avLst/>
          </a:prstGeom>
        </p:spPr>
        <p:txBody>
          <a:bodyPr lIns="0" tIns="0" rIns="0" bIns="0" rtlCol="0" anchor="t">
            <a:spAutoFit/>
          </a:bodyPr>
          <a:lstStyle/>
          <a:p>
            <a:pPr algn="l">
              <a:lnSpc>
                <a:spcPts val="3786"/>
              </a:lnSpc>
            </a:pPr>
            <a:r>
              <a:rPr lang="en-US" sz="4207">
                <a:solidFill>
                  <a:srgbClr val="446497"/>
                </a:solidFill>
                <a:latin typeface="Bryndan Write"/>
                <a:ea typeface="Bryndan Write"/>
                <a:cs typeface="Bryndan Write"/>
                <a:sym typeface="Bryndan Write"/>
              </a:rPr>
              <a:t> Mrs A Catterall - EYFS Lead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929010" y="2676994"/>
            <a:ext cx="1796988" cy="2536924"/>
          </a:xfrm>
          <a:custGeom>
            <a:avLst/>
            <a:gdLst/>
            <a:ahLst/>
            <a:cxnLst/>
            <a:rect l="l" t="t" r="r" b="b"/>
            <a:pathLst>
              <a:path w="1796988" h="2536924">
                <a:moveTo>
                  <a:pt x="0" y="0"/>
                </a:moveTo>
                <a:lnTo>
                  <a:pt x="1796988" y="0"/>
                </a:lnTo>
                <a:lnTo>
                  <a:pt x="1796988" y="2536924"/>
                </a:lnTo>
                <a:lnTo>
                  <a:pt x="0" y="2536924"/>
                </a:lnTo>
                <a:lnTo>
                  <a:pt x="0" y="0"/>
                </a:lnTo>
                <a:close/>
              </a:path>
            </a:pathLst>
          </a:custGeom>
          <a:blipFill>
            <a:blip r:embed="rId12"/>
            <a:stretch>
              <a:fillRect/>
            </a:stretch>
          </a:blipFill>
        </p:spPr>
      </p:sp>
      <p:sp>
        <p:nvSpPr>
          <p:cNvPr id="22" name="Freeform 22"/>
          <p:cNvSpPr/>
          <p:nvPr/>
        </p:nvSpPr>
        <p:spPr>
          <a:xfrm>
            <a:off x="6014054" y="2744873"/>
            <a:ext cx="1817229" cy="2565499"/>
          </a:xfrm>
          <a:custGeom>
            <a:avLst/>
            <a:gdLst/>
            <a:ahLst/>
            <a:cxnLst/>
            <a:rect l="l" t="t" r="r" b="b"/>
            <a:pathLst>
              <a:path w="1817229" h="2565499">
                <a:moveTo>
                  <a:pt x="0" y="0"/>
                </a:moveTo>
                <a:lnTo>
                  <a:pt x="1817229" y="0"/>
                </a:lnTo>
                <a:lnTo>
                  <a:pt x="1817229" y="2565499"/>
                </a:lnTo>
                <a:lnTo>
                  <a:pt x="0" y="2565499"/>
                </a:lnTo>
                <a:lnTo>
                  <a:pt x="0" y="0"/>
                </a:lnTo>
                <a:close/>
              </a:path>
            </a:pathLst>
          </a:custGeom>
          <a:blipFill>
            <a:blip r:embed="rId13"/>
            <a:stretch>
              <a:fillRect/>
            </a:stretch>
          </a:blipFill>
        </p:spPr>
      </p:sp>
      <p:sp>
        <p:nvSpPr>
          <p:cNvPr id="23" name="Freeform 23"/>
          <p:cNvSpPr/>
          <p:nvPr/>
        </p:nvSpPr>
        <p:spPr>
          <a:xfrm>
            <a:off x="10274222" y="2749239"/>
            <a:ext cx="1811044" cy="2556768"/>
          </a:xfrm>
          <a:custGeom>
            <a:avLst/>
            <a:gdLst/>
            <a:ahLst/>
            <a:cxnLst/>
            <a:rect l="l" t="t" r="r" b="b"/>
            <a:pathLst>
              <a:path w="1811044" h="2556768">
                <a:moveTo>
                  <a:pt x="0" y="0"/>
                </a:moveTo>
                <a:lnTo>
                  <a:pt x="1811044" y="0"/>
                </a:lnTo>
                <a:lnTo>
                  <a:pt x="1811044" y="2556768"/>
                </a:lnTo>
                <a:lnTo>
                  <a:pt x="0" y="2556768"/>
                </a:lnTo>
                <a:lnTo>
                  <a:pt x="0" y="0"/>
                </a:lnTo>
                <a:close/>
              </a:path>
            </a:pathLst>
          </a:custGeom>
          <a:blipFill>
            <a:blip r:embed="rId14"/>
            <a:stretch>
              <a:fillRect/>
            </a:stretch>
          </a:blipFill>
        </p:spPr>
      </p:sp>
      <p:sp>
        <p:nvSpPr>
          <p:cNvPr id="24" name="Freeform 24"/>
          <p:cNvSpPr/>
          <p:nvPr/>
        </p:nvSpPr>
        <p:spPr>
          <a:xfrm>
            <a:off x="13968051" y="2796183"/>
            <a:ext cx="1777792" cy="2509824"/>
          </a:xfrm>
          <a:custGeom>
            <a:avLst/>
            <a:gdLst/>
            <a:ahLst/>
            <a:cxnLst/>
            <a:rect l="l" t="t" r="r" b="b"/>
            <a:pathLst>
              <a:path w="1777792" h="2509824">
                <a:moveTo>
                  <a:pt x="0" y="0"/>
                </a:moveTo>
                <a:lnTo>
                  <a:pt x="1777792" y="0"/>
                </a:lnTo>
                <a:lnTo>
                  <a:pt x="1777792" y="2509824"/>
                </a:lnTo>
                <a:lnTo>
                  <a:pt x="0" y="2509824"/>
                </a:lnTo>
                <a:lnTo>
                  <a:pt x="0" y="0"/>
                </a:lnTo>
                <a:close/>
              </a:path>
            </a:pathLst>
          </a:custGeom>
          <a:blipFill>
            <a:blip r:embed="rId15"/>
            <a:stretch>
              <a:fillRect/>
            </a:stretch>
          </a:blipFill>
        </p:spPr>
      </p:sp>
      <p:sp>
        <p:nvSpPr>
          <p:cNvPr id="25" name="Freeform 25"/>
          <p:cNvSpPr/>
          <p:nvPr/>
        </p:nvSpPr>
        <p:spPr>
          <a:xfrm>
            <a:off x="6014054" y="6058152"/>
            <a:ext cx="1784619" cy="2519462"/>
          </a:xfrm>
          <a:custGeom>
            <a:avLst/>
            <a:gdLst/>
            <a:ahLst/>
            <a:cxnLst/>
            <a:rect l="l" t="t" r="r" b="b"/>
            <a:pathLst>
              <a:path w="1784619" h="2519462">
                <a:moveTo>
                  <a:pt x="0" y="0"/>
                </a:moveTo>
                <a:lnTo>
                  <a:pt x="1784619" y="0"/>
                </a:lnTo>
                <a:lnTo>
                  <a:pt x="1784619" y="2519462"/>
                </a:lnTo>
                <a:lnTo>
                  <a:pt x="0" y="2519462"/>
                </a:lnTo>
                <a:lnTo>
                  <a:pt x="0" y="0"/>
                </a:lnTo>
                <a:close/>
              </a:path>
            </a:pathLst>
          </a:custGeom>
          <a:blipFill>
            <a:blip r:embed="rId16"/>
            <a:stretch>
              <a:fillRect/>
            </a:stretch>
          </a:blipFill>
        </p:spPr>
      </p:sp>
      <p:sp>
        <p:nvSpPr>
          <p:cNvPr id="26" name="Freeform 26"/>
          <p:cNvSpPr/>
          <p:nvPr/>
        </p:nvSpPr>
        <p:spPr>
          <a:xfrm>
            <a:off x="1929010" y="5936061"/>
            <a:ext cx="1841734" cy="2600095"/>
          </a:xfrm>
          <a:custGeom>
            <a:avLst/>
            <a:gdLst/>
            <a:ahLst/>
            <a:cxnLst/>
            <a:rect l="l" t="t" r="r" b="b"/>
            <a:pathLst>
              <a:path w="1841734" h="2600095">
                <a:moveTo>
                  <a:pt x="0" y="0"/>
                </a:moveTo>
                <a:lnTo>
                  <a:pt x="1841735" y="0"/>
                </a:lnTo>
                <a:lnTo>
                  <a:pt x="1841735" y="2600096"/>
                </a:lnTo>
                <a:lnTo>
                  <a:pt x="0" y="2600096"/>
                </a:lnTo>
                <a:lnTo>
                  <a:pt x="0" y="0"/>
                </a:lnTo>
                <a:close/>
              </a:path>
            </a:pathLst>
          </a:custGeom>
          <a:blipFill>
            <a:blip r:embed="rId17"/>
            <a:stretch>
              <a:fillRect/>
            </a:stretch>
          </a:blipFill>
        </p:spPr>
      </p:sp>
      <p:sp>
        <p:nvSpPr>
          <p:cNvPr id="27" name="Freeform 27"/>
          <p:cNvSpPr/>
          <p:nvPr/>
        </p:nvSpPr>
        <p:spPr>
          <a:xfrm>
            <a:off x="10286992" y="6105096"/>
            <a:ext cx="1751367" cy="2472518"/>
          </a:xfrm>
          <a:custGeom>
            <a:avLst/>
            <a:gdLst/>
            <a:ahLst/>
            <a:cxnLst/>
            <a:rect l="l" t="t" r="r" b="b"/>
            <a:pathLst>
              <a:path w="1751367" h="2472518">
                <a:moveTo>
                  <a:pt x="0" y="0"/>
                </a:moveTo>
                <a:lnTo>
                  <a:pt x="1751367" y="0"/>
                </a:lnTo>
                <a:lnTo>
                  <a:pt x="1751367" y="2472518"/>
                </a:lnTo>
                <a:lnTo>
                  <a:pt x="0" y="2472518"/>
                </a:lnTo>
                <a:lnTo>
                  <a:pt x="0" y="0"/>
                </a:lnTo>
                <a:close/>
              </a:path>
            </a:pathLst>
          </a:custGeom>
          <a:blipFill>
            <a:blip r:embed="rId18"/>
            <a:stretch>
              <a:fillRect/>
            </a:stretch>
          </a:blipFill>
        </p:spPr>
      </p:sp>
      <p:sp>
        <p:nvSpPr>
          <p:cNvPr id="28" name="Freeform 28"/>
          <p:cNvSpPr/>
          <p:nvPr/>
        </p:nvSpPr>
        <p:spPr>
          <a:xfrm>
            <a:off x="13981396" y="6058152"/>
            <a:ext cx="1764447" cy="2490984"/>
          </a:xfrm>
          <a:custGeom>
            <a:avLst/>
            <a:gdLst/>
            <a:ahLst/>
            <a:cxnLst/>
            <a:rect l="l" t="t" r="r" b="b"/>
            <a:pathLst>
              <a:path w="1764447" h="2490984">
                <a:moveTo>
                  <a:pt x="0" y="0"/>
                </a:moveTo>
                <a:lnTo>
                  <a:pt x="1764447" y="0"/>
                </a:lnTo>
                <a:lnTo>
                  <a:pt x="1764447" y="2490985"/>
                </a:lnTo>
                <a:lnTo>
                  <a:pt x="0" y="2490985"/>
                </a:lnTo>
                <a:lnTo>
                  <a:pt x="0" y="0"/>
                </a:lnTo>
                <a:close/>
              </a:path>
            </a:pathLst>
          </a:custGeom>
          <a:blipFill>
            <a:blip r:embed="rId19"/>
            <a:stretch>
              <a:fillRect/>
            </a:stretch>
          </a:blipFill>
        </p:spPr>
      </p:sp>
      <p:sp>
        <p:nvSpPr>
          <p:cNvPr id="29" name="TextBox 29"/>
          <p:cNvSpPr txBox="1"/>
          <p:nvPr/>
        </p:nvSpPr>
        <p:spPr>
          <a:xfrm>
            <a:off x="3725998" y="1390650"/>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EYFS team</a:t>
            </a:r>
          </a:p>
        </p:txBody>
      </p:sp>
      <p:sp>
        <p:nvSpPr>
          <p:cNvPr id="30" name="TextBox 30"/>
          <p:cNvSpPr txBox="1"/>
          <p:nvPr/>
        </p:nvSpPr>
        <p:spPr>
          <a:xfrm>
            <a:off x="1390183" y="5344107"/>
            <a:ext cx="3279433" cy="4964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A Catterall - Yellow Ducklings Class Teacher</a:t>
            </a:r>
          </a:p>
        </p:txBody>
      </p:sp>
      <p:sp>
        <p:nvSpPr>
          <p:cNvPr id="31" name="TextBox 31"/>
          <p:cNvSpPr txBox="1"/>
          <p:nvPr/>
        </p:nvSpPr>
        <p:spPr>
          <a:xfrm>
            <a:off x="1293806" y="86695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Miss J Watmough - LSA</a:t>
            </a:r>
          </a:p>
        </p:txBody>
      </p:sp>
      <p:sp>
        <p:nvSpPr>
          <p:cNvPr id="32" name="TextBox 32"/>
          <p:cNvSpPr txBox="1"/>
          <p:nvPr/>
        </p:nvSpPr>
        <p:spPr>
          <a:xfrm>
            <a:off x="5282952" y="5419744"/>
            <a:ext cx="3279433" cy="4964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Miss S Lees- Brown Ducklings Class Teacher</a:t>
            </a:r>
          </a:p>
        </p:txBody>
      </p:sp>
      <p:sp>
        <p:nvSpPr>
          <p:cNvPr id="33" name="TextBox 33"/>
          <p:cNvSpPr txBox="1"/>
          <p:nvPr/>
        </p:nvSpPr>
        <p:spPr>
          <a:xfrm>
            <a:off x="5282952" y="8720489"/>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Z Strickland - LSA</a:t>
            </a:r>
          </a:p>
        </p:txBody>
      </p:sp>
      <p:sp>
        <p:nvSpPr>
          <p:cNvPr id="34" name="TextBox 34"/>
          <p:cNvSpPr txBox="1"/>
          <p:nvPr/>
        </p:nvSpPr>
        <p:spPr>
          <a:xfrm>
            <a:off x="9686103" y="54584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J Stock - HLTA</a:t>
            </a:r>
          </a:p>
        </p:txBody>
      </p:sp>
      <p:sp>
        <p:nvSpPr>
          <p:cNvPr id="35" name="TextBox 35"/>
          <p:cNvSpPr txBox="1"/>
          <p:nvPr/>
        </p:nvSpPr>
        <p:spPr>
          <a:xfrm>
            <a:off x="9686103" y="86695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Miss L wilson - LSA</a:t>
            </a:r>
          </a:p>
        </p:txBody>
      </p:sp>
      <p:sp>
        <p:nvSpPr>
          <p:cNvPr id="36" name="TextBox 36"/>
          <p:cNvSpPr txBox="1"/>
          <p:nvPr/>
        </p:nvSpPr>
        <p:spPr>
          <a:xfrm>
            <a:off x="13272401" y="5419744"/>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L Richardson - LSA</a:t>
            </a:r>
          </a:p>
        </p:txBody>
      </p:sp>
      <p:sp>
        <p:nvSpPr>
          <p:cNvPr id="37" name="TextBox 37"/>
          <p:cNvSpPr txBox="1"/>
          <p:nvPr/>
        </p:nvSpPr>
        <p:spPr>
          <a:xfrm>
            <a:off x="13272401" y="86695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A Kelly - Bodell - LSA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491418"/>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1020046" y="3339572"/>
            <a:ext cx="4745304" cy="3395858"/>
          </a:xfrm>
          <a:custGeom>
            <a:avLst/>
            <a:gdLst/>
            <a:ahLst/>
            <a:cxnLst/>
            <a:rect l="l" t="t" r="r" b="b"/>
            <a:pathLst>
              <a:path w="4745304" h="3395858">
                <a:moveTo>
                  <a:pt x="0" y="0"/>
                </a:moveTo>
                <a:lnTo>
                  <a:pt x="4745305" y="0"/>
                </a:lnTo>
                <a:lnTo>
                  <a:pt x="4745305" y="3395858"/>
                </a:lnTo>
                <a:lnTo>
                  <a:pt x="0" y="3395858"/>
                </a:lnTo>
                <a:lnTo>
                  <a:pt x="0" y="0"/>
                </a:lnTo>
                <a:close/>
              </a:path>
            </a:pathLst>
          </a:custGeom>
          <a:blipFill>
            <a:blip r:embed="rId12"/>
            <a:stretch>
              <a:fillRect/>
            </a:stretch>
          </a:blipFill>
        </p:spPr>
      </p:sp>
      <p:sp>
        <p:nvSpPr>
          <p:cNvPr id="22" name="TextBox 22"/>
          <p:cNvSpPr txBox="1"/>
          <p:nvPr/>
        </p:nvSpPr>
        <p:spPr>
          <a:xfrm>
            <a:off x="1087213" y="2373512"/>
            <a:ext cx="9807400" cy="6386620"/>
          </a:xfrm>
          <a:prstGeom prst="rect">
            <a:avLst/>
          </a:prstGeom>
        </p:spPr>
        <p:txBody>
          <a:bodyPr lIns="0" tIns="0" rIns="0" bIns="0" rtlCol="0" anchor="t">
            <a:spAutoFit/>
          </a:bodyPr>
          <a:lstStyle/>
          <a:p>
            <a:pPr algn="ctr">
              <a:lnSpc>
                <a:spcPts val="4043"/>
              </a:lnSpc>
              <a:spcBef>
                <a:spcPct val="0"/>
              </a:spcBef>
            </a:pPr>
            <a:r>
              <a:rPr lang="en-US" sz="2888" u="sng" dirty="0">
                <a:solidFill>
                  <a:srgbClr val="446497"/>
                </a:solidFill>
                <a:latin typeface="Dreaming Outloud Pro" panose="03050502040302030504" pitchFamily="66" charset="0"/>
                <a:ea typeface="Canva Sans"/>
                <a:cs typeface="Dreaming Outloud Pro" panose="03050502040302030504" pitchFamily="66" charset="0"/>
                <a:sym typeface="Canva Sans"/>
              </a:rPr>
              <a:t>At Carleton Green we aim for our children to be:</a:t>
            </a:r>
            <a:endParaRPr lang="en-US" sz="2888"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•Confident in their own ability</a:t>
            </a: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•Achieve their full potential</a:t>
            </a: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•Responsible and Reliable</a:t>
            </a: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•Life-long Learners</a:t>
            </a: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•Energetic and healthy</a:t>
            </a: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•Trustworthy</a:t>
            </a: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a:t>
            </a:r>
            <a:r>
              <a:rPr lang="en-US" sz="3300" dirty="0" err="1">
                <a:solidFill>
                  <a:srgbClr val="446497"/>
                </a:solidFill>
                <a:latin typeface="Dreaming Outloud Pro" panose="03050502040302030504" pitchFamily="66" charset="0"/>
                <a:ea typeface="Canva Sans"/>
                <a:cs typeface="Dreaming Outloud Pro" panose="03050502040302030504" pitchFamily="66" charset="0"/>
                <a:sym typeface="Canva Sans"/>
              </a:rPr>
              <a:t>Organised</a:t>
            </a:r>
            <a:endPar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5776"/>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•Nurturing</a:t>
            </a:r>
          </a:p>
        </p:txBody>
      </p:sp>
      <p:sp>
        <p:nvSpPr>
          <p:cNvPr id="23" name="Freeform 23"/>
          <p:cNvSpPr/>
          <p:nvPr/>
        </p:nvSpPr>
        <p:spPr>
          <a:xfrm>
            <a:off x="8934870" y="7355555"/>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a:off x="10187543"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a:off x="11338504"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 name="Freeform 26"/>
          <p:cNvSpPr/>
          <p:nvPr/>
        </p:nvSpPr>
        <p:spPr>
          <a:xfrm>
            <a:off x="12485332" y="7398008"/>
            <a:ext cx="832504" cy="792960"/>
          </a:xfrm>
          <a:custGeom>
            <a:avLst/>
            <a:gdLst/>
            <a:ahLst/>
            <a:cxnLst/>
            <a:rect l="l" t="t" r="r" b="b"/>
            <a:pathLst>
              <a:path w="832504" h="792960">
                <a:moveTo>
                  <a:pt x="0" y="0"/>
                </a:moveTo>
                <a:lnTo>
                  <a:pt x="832504" y="0"/>
                </a:lnTo>
                <a:lnTo>
                  <a:pt x="832504" y="792960"/>
                </a:lnTo>
                <a:lnTo>
                  <a:pt x="0" y="7929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7" name="Freeform 27"/>
          <p:cNvSpPr/>
          <p:nvPr/>
        </p:nvSpPr>
        <p:spPr>
          <a:xfrm>
            <a:off x="13620050"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8" name="Freeform 28"/>
          <p:cNvSpPr/>
          <p:nvPr/>
        </p:nvSpPr>
        <p:spPr>
          <a:xfrm>
            <a:off x="14799066"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9" name="Freeform 29"/>
          <p:cNvSpPr/>
          <p:nvPr/>
        </p:nvSpPr>
        <p:spPr>
          <a:xfrm>
            <a:off x="14649454" y="1089206"/>
            <a:ext cx="1902380" cy="1812017"/>
          </a:xfrm>
          <a:custGeom>
            <a:avLst/>
            <a:gdLst/>
            <a:ahLst/>
            <a:cxnLst/>
            <a:rect l="l" t="t" r="r" b="b"/>
            <a:pathLst>
              <a:path w="1902380" h="1812017">
                <a:moveTo>
                  <a:pt x="0" y="0"/>
                </a:moveTo>
                <a:lnTo>
                  <a:pt x="1902380" y="0"/>
                </a:lnTo>
                <a:lnTo>
                  <a:pt x="1902380" y="1812017"/>
                </a:lnTo>
                <a:lnTo>
                  <a:pt x="0" y="1812017"/>
                </a:lnTo>
                <a:lnTo>
                  <a:pt x="0" y="0"/>
                </a:lnTo>
                <a:close/>
              </a:path>
            </a:pathLst>
          </a:custGeom>
          <a:blipFill>
            <a:blip r:embed="rId25"/>
            <a:stretch>
              <a:fillRect/>
            </a:stretch>
          </a:blipFill>
        </p:spPr>
      </p:sp>
      <p:sp>
        <p:nvSpPr>
          <p:cNvPr id="30" name="TextBox 30"/>
          <p:cNvSpPr txBox="1"/>
          <p:nvPr/>
        </p:nvSpPr>
        <p:spPr>
          <a:xfrm>
            <a:off x="3725998" y="1228524"/>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The Carleton Code</a:t>
            </a:r>
          </a:p>
        </p:txBody>
      </p:sp>
      <p:sp>
        <p:nvSpPr>
          <p:cNvPr id="31" name="Freeform 31"/>
          <p:cNvSpPr/>
          <p:nvPr/>
        </p:nvSpPr>
        <p:spPr>
          <a:xfrm>
            <a:off x="15926154" y="7398008"/>
            <a:ext cx="832504" cy="792960"/>
          </a:xfrm>
          <a:custGeom>
            <a:avLst/>
            <a:gdLst/>
            <a:ahLst/>
            <a:cxnLst/>
            <a:rect l="l" t="t" r="r" b="b"/>
            <a:pathLst>
              <a:path w="832504" h="792960">
                <a:moveTo>
                  <a:pt x="0" y="0"/>
                </a:moveTo>
                <a:lnTo>
                  <a:pt x="832504" y="0"/>
                </a:lnTo>
                <a:lnTo>
                  <a:pt x="832504" y="792960"/>
                </a:lnTo>
                <a:lnTo>
                  <a:pt x="0" y="79296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3707170" y="2035456"/>
            <a:ext cx="11192394"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House Teams</a:t>
            </a:r>
          </a:p>
        </p:txBody>
      </p:sp>
      <p:sp>
        <p:nvSpPr>
          <p:cNvPr id="22" name="TextBox 22"/>
          <p:cNvSpPr txBox="1"/>
          <p:nvPr/>
        </p:nvSpPr>
        <p:spPr>
          <a:xfrm>
            <a:off x="2395855" y="2990613"/>
            <a:ext cx="13496290" cy="5365571"/>
          </a:xfrm>
          <a:prstGeom prst="rect">
            <a:avLst/>
          </a:prstGeom>
        </p:spPr>
        <p:txBody>
          <a:bodyPr lIns="0" tIns="0" rIns="0" bIns="0" rtlCol="0" anchor="t">
            <a:spAutoFit/>
          </a:bodyPr>
          <a:lstStyle/>
          <a:p>
            <a:pPr algn="ctr">
              <a:lnSpc>
                <a:spcPts val="3761"/>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At Carleton Green, we have four house teams.</a:t>
            </a:r>
          </a:p>
          <a:p>
            <a:pPr algn="ctr">
              <a:lnSpc>
                <a:spcPts val="3761"/>
              </a:lnSpc>
            </a:pPr>
            <a:r>
              <a:rPr lang="en-US" sz="3300" b="1" dirty="0">
                <a:solidFill>
                  <a:srgbClr val="FF3131"/>
                </a:solidFill>
                <a:latin typeface="Dreaming Outloud Pro" panose="03050502040302030504" pitchFamily="66" charset="0"/>
                <a:ea typeface="Canva Sans Bold"/>
                <a:cs typeface="Dreaming Outloud Pro" panose="03050502040302030504" pitchFamily="66" charset="0"/>
                <a:sym typeface="Canva Sans Bold"/>
              </a:rPr>
              <a:t>Athena</a:t>
            </a:r>
          </a:p>
          <a:p>
            <a:pPr algn="ctr">
              <a:lnSpc>
                <a:spcPts val="3761"/>
              </a:lnSpc>
            </a:pPr>
            <a:r>
              <a:rPr lang="en-US" sz="3300" b="1" dirty="0">
                <a:solidFill>
                  <a:srgbClr val="008000"/>
                </a:solidFill>
                <a:latin typeface="Dreaming Outloud Pro" panose="03050502040302030504" pitchFamily="66" charset="0"/>
                <a:ea typeface="Canva Sans Bold"/>
                <a:cs typeface="Dreaming Outloud Pro" panose="03050502040302030504" pitchFamily="66" charset="0"/>
                <a:sym typeface="Canva Sans Bold"/>
              </a:rPr>
              <a:t>Demeter</a:t>
            </a:r>
          </a:p>
          <a:p>
            <a:pPr algn="ctr">
              <a:lnSpc>
                <a:spcPts val="3761"/>
              </a:lnSpc>
            </a:pPr>
            <a:r>
              <a:rPr lang="en-US" sz="3300"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Poseidon</a:t>
            </a:r>
          </a:p>
          <a:p>
            <a:pPr algn="ctr">
              <a:lnSpc>
                <a:spcPts val="3761"/>
              </a:lnSpc>
            </a:pPr>
            <a:r>
              <a:rPr lang="en-US" sz="3300" b="1" dirty="0">
                <a:solidFill>
                  <a:srgbClr val="FFFF00"/>
                </a:solidFill>
                <a:latin typeface="Dreaming Outloud Pro" panose="03050502040302030504" pitchFamily="66" charset="0"/>
                <a:ea typeface="Canva Sans Bold"/>
                <a:cs typeface="Dreaming Outloud Pro" panose="03050502040302030504" pitchFamily="66" charset="0"/>
                <a:sym typeface="Canva Sans Bold"/>
              </a:rPr>
              <a:t>Apollo</a:t>
            </a:r>
          </a:p>
          <a:p>
            <a:pPr algn="ctr">
              <a:lnSpc>
                <a:spcPts val="3761"/>
              </a:lnSpc>
            </a:pPr>
            <a:endParaRPr lang="en-US" sz="3300" b="1" dirty="0">
              <a:solidFill>
                <a:srgbClr val="FFFF00"/>
              </a:solidFill>
              <a:latin typeface="Dreaming Outloud Pro" panose="03050502040302030504" pitchFamily="66" charset="0"/>
              <a:ea typeface="Canva Sans Bold"/>
              <a:cs typeface="Dreaming Outloud Pro" panose="03050502040302030504" pitchFamily="66" charset="0"/>
              <a:sym typeface="Canva Sans Bold"/>
            </a:endParaRPr>
          </a:p>
          <a:p>
            <a:pPr algn="ctr">
              <a:lnSpc>
                <a:spcPts val="3761"/>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All children wear the matching </a:t>
            </a:r>
            <a:r>
              <a:rPr lang="en-US" sz="3300" dirty="0" err="1">
                <a:solidFill>
                  <a:srgbClr val="446497"/>
                </a:solidFill>
                <a:latin typeface="Dreaming Outloud Pro" panose="03050502040302030504" pitchFamily="66" charset="0"/>
                <a:ea typeface="Canva Sans"/>
                <a:cs typeface="Dreaming Outloud Pro" panose="03050502040302030504" pitchFamily="66" charset="0"/>
                <a:sym typeface="Canva Sans"/>
              </a:rPr>
              <a:t>colour</a:t>
            </a: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 tie for their team. The children compete in different events in their house teams, including Sports Day.</a:t>
            </a:r>
          </a:p>
          <a:p>
            <a:pPr algn="ctr">
              <a:lnSpc>
                <a:spcPts val="3761"/>
              </a:lnSpc>
            </a:pPr>
            <a:endPar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3761"/>
              </a:lnSpc>
            </a:pPr>
            <a:r>
              <a:rPr lang="en-US" sz="3300" dirty="0">
                <a:solidFill>
                  <a:srgbClr val="446497"/>
                </a:solidFill>
                <a:latin typeface="Dreaming Outloud Pro" panose="03050502040302030504" pitchFamily="66" charset="0"/>
                <a:ea typeface="Canva Sans"/>
                <a:cs typeface="Dreaming Outloud Pro" panose="03050502040302030504" pitchFamily="66" charset="0"/>
                <a:sym typeface="Canva Sans"/>
              </a:rPr>
              <a:t>You can find out which house team your child is in by looking at the sticker on your welcome pack envelope.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extLst>
              <p:ext uri="{D42A27DB-BD31-4B8C-83A1-F6EECF244321}">
                <p14:modId xmlns:p14="http://schemas.microsoft.com/office/powerpoint/2010/main" val="1756586884"/>
              </p:ext>
            </p:extLst>
          </p:nvPr>
        </p:nvGraphicFramePr>
        <p:xfrm>
          <a:off x="1736066" y="1965001"/>
          <a:ext cx="15321127" cy="7293301"/>
        </p:xfrm>
        <a:graphic>
          <a:graphicData uri="http://schemas.openxmlformats.org/drawingml/2006/table">
            <a:tbl>
              <a:tblPr/>
              <a:tblGrid>
                <a:gridCol w="4512916">
                  <a:extLst>
                    <a:ext uri="{9D8B030D-6E8A-4147-A177-3AD203B41FA5}">
                      <a16:colId xmlns:a16="http://schemas.microsoft.com/office/drawing/2014/main" val="20000"/>
                    </a:ext>
                  </a:extLst>
                </a:gridCol>
                <a:gridCol w="10808211">
                  <a:extLst>
                    <a:ext uri="{9D8B030D-6E8A-4147-A177-3AD203B41FA5}">
                      <a16:colId xmlns:a16="http://schemas.microsoft.com/office/drawing/2014/main" val="20001"/>
                    </a:ext>
                  </a:extLst>
                </a:gridCol>
              </a:tblGrid>
              <a:tr h="807854">
                <a:tc>
                  <a:txBody>
                    <a:bodyPr/>
                    <a:lstStyle/>
                    <a:p>
                      <a:pPr algn="ctr">
                        <a:lnSpc>
                          <a:spcPts val="2659"/>
                        </a:lnSpc>
                        <a:defRPr/>
                      </a:pPr>
                      <a:r>
                        <a:rPr lang="en-US" sz="1899" b="1" dirty="0">
                          <a:solidFill>
                            <a:srgbClr val="000000"/>
                          </a:solidFill>
                          <a:latin typeface="Dreaming Outloud Pro" panose="03050502040302030504" pitchFamily="66" charset="0"/>
                          <a:ea typeface="Canva Sans Bold"/>
                          <a:cs typeface="Dreaming Outloud Pro" panose="03050502040302030504" pitchFamily="66" charset="0"/>
                          <a:sym typeface="Canva Sans Bold"/>
                        </a:rPr>
                        <a:t>8.55 am </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Dreaming Outloud Pro" panose="03050502040302030504" pitchFamily="66" charset="0"/>
                          <a:ea typeface="Canva Sans"/>
                          <a:cs typeface="Dreaming Outloud Pro" panose="03050502040302030504" pitchFamily="66" charset="0"/>
                          <a:sym typeface="Canva Sans"/>
                        </a:rPr>
                        <a:t>Meet &amp; Greet</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4302">
                <a:tc>
                  <a:txBody>
                    <a:bodyPr/>
                    <a:lstStyle/>
                    <a:p>
                      <a:pPr algn="ctr">
                        <a:lnSpc>
                          <a:spcPts val="2659"/>
                        </a:lnSpc>
                        <a:defRPr/>
                      </a:pPr>
                      <a:r>
                        <a:rPr lang="en-US" sz="1899" b="1" dirty="0">
                          <a:solidFill>
                            <a:srgbClr val="000000"/>
                          </a:solidFill>
                          <a:latin typeface="Dreaming Outloud Pro" panose="03050502040302030504" pitchFamily="66" charset="0"/>
                          <a:ea typeface="Canva Sans Bold"/>
                          <a:cs typeface="Dreaming Outloud Pro" panose="03050502040302030504" pitchFamily="66" charset="0"/>
                          <a:sym typeface="Canva Sans Bold"/>
                        </a:rPr>
                        <a:t>9.00 am</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Dreaming Outloud Pro" panose="03050502040302030504" pitchFamily="66" charset="0"/>
                          <a:ea typeface="Canva Sans"/>
                          <a:cs typeface="Dreaming Outloud Pro" panose="03050502040302030504" pitchFamily="66" charset="0"/>
                          <a:sym typeface="Canva Sans"/>
                        </a:rPr>
                        <a:t>Register and Morning Maths</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4302">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9.15am  - 9.30am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Phonics</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4302">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9.30am - 11.00am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Learning through play in the Continuous Provision and adult-led group time</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4302">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11.00am - 11.20am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Topic Time</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4302">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11.30am - 12.30pm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Lunch time</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4302">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12.30pm - 12.45pm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Mathematics</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4302">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12.45pm - 3.00pm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Learning through play in the Continuous Provision and adult-led group time</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55333">
                <a:tc>
                  <a:txBody>
                    <a:bodyPr/>
                    <a:lstStyle/>
                    <a:p>
                      <a:pPr algn="ctr">
                        <a:lnSpc>
                          <a:spcPts val="2659"/>
                        </a:lnSpc>
                        <a:defRPr/>
                      </a:pPr>
                      <a:r>
                        <a:rPr lang="en-US" sz="1899" b="1">
                          <a:solidFill>
                            <a:srgbClr val="000000"/>
                          </a:solidFill>
                          <a:latin typeface="Dreaming Outloud Pro" panose="03050502040302030504" pitchFamily="66" charset="0"/>
                          <a:ea typeface="Canva Sans Bold"/>
                          <a:cs typeface="Dreaming Outloud Pro" panose="03050502040302030504" pitchFamily="66" charset="0"/>
                          <a:sym typeface="Canva Sans Bold"/>
                        </a:rPr>
                        <a:t>3.00pm - 3.30pm</a:t>
                      </a:r>
                      <a:endParaRPr lang="en-US" sz="110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18"/>
                        </a:lnSpc>
                        <a:defRPr/>
                      </a:pPr>
                      <a:r>
                        <a:rPr lang="en-US" sz="1899" dirty="0">
                          <a:solidFill>
                            <a:srgbClr val="000000"/>
                          </a:solidFill>
                          <a:latin typeface="Dreaming Outloud Pro" panose="03050502040302030504" pitchFamily="66" charset="0"/>
                          <a:ea typeface="Canva Sans"/>
                          <a:cs typeface="Dreaming Outloud Pro" panose="03050502040302030504" pitchFamily="66" charset="0"/>
                          <a:sym typeface="Canva Sans"/>
                        </a:rPr>
                        <a:t>Reflection time/ Assembly/Story /Home time</a:t>
                      </a:r>
                      <a:endParaRPr lang="en-US" sz="1100" dirty="0">
                        <a:latin typeface="Dreaming Outloud Pro" panose="03050502040302030504" pitchFamily="66" charset="0"/>
                        <a:cs typeface="Dreaming Outloud Pro" panose="03050502040302030504" pitchFamily="66"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TextBox 22"/>
          <p:cNvSpPr txBox="1"/>
          <p:nvPr/>
        </p:nvSpPr>
        <p:spPr>
          <a:xfrm>
            <a:off x="4390436" y="1034102"/>
            <a:ext cx="1032937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School 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814840"/>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txBody>
            <a:bodyPr/>
            <a:lstStyle/>
            <a:p>
              <a:endParaRPr lang="en-GB" dirty="0"/>
            </a:p>
          </p:txBody>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a:off x="1416596" y="4488062"/>
            <a:ext cx="2777180" cy="3557838"/>
          </a:xfrm>
          <a:custGeom>
            <a:avLst/>
            <a:gdLst/>
            <a:ahLst/>
            <a:cxnLst/>
            <a:rect l="l" t="t" r="r" b="b"/>
            <a:pathLst>
              <a:path w="2777180" h="3557838">
                <a:moveTo>
                  <a:pt x="0" y="0"/>
                </a:moveTo>
                <a:lnTo>
                  <a:pt x="2777179" y="0"/>
                </a:lnTo>
                <a:lnTo>
                  <a:pt x="2777179" y="3557838"/>
                </a:lnTo>
                <a:lnTo>
                  <a:pt x="0" y="3557838"/>
                </a:lnTo>
                <a:lnTo>
                  <a:pt x="0" y="0"/>
                </a:lnTo>
                <a:close/>
              </a:path>
            </a:pathLst>
          </a:custGeom>
          <a:blipFill>
            <a:blip r:embed="rId12"/>
            <a:stretch>
              <a:fillRect b="-4077"/>
            </a:stretch>
          </a:blipFill>
        </p:spPr>
      </p:sp>
      <p:sp>
        <p:nvSpPr>
          <p:cNvPr id="23" name="Freeform 23"/>
          <p:cNvSpPr/>
          <p:nvPr/>
        </p:nvSpPr>
        <p:spPr>
          <a:xfrm>
            <a:off x="4639158" y="4488062"/>
            <a:ext cx="2593863" cy="3557838"/>
          </a:xfrm>
          <a:custGeom>
            <a:avLst/>
            <a:gdLst/>
            <a:ahLst/>
            <a:cxnLst/>
            <a:rect l="l" t="t" r="r" b="b"/>
            <a:pathLst>
              <a:path w="2593863" h="3557838">
                <a:moveTo>
                  <a:pt x="0" y="0"/>
                </a:moveTo>
                <a:lnTo>
                  <a:pt x="2593864" y="0"/>
                </a:lnTo>
                <a:lnTo>
                  <a:pt x="2593864" y="3557838"/>
                </a:lnTo>
                <a:lnTo>
                  <a:pt x="0" y="3557838"/>
                </a:lnTo>
                <a:lnTo>
                  <a:pt x="0" y="0"/>
                </a:lnTo>
                <a:close/>
              </a:path>
            </a:pathLst>
          </a:custGeom>
          <a:blipFill>
            <a:blip r:embed="rId13"/>
            <a:stretch>
              <a:fillRect l="-1775" r="-1096"/>
            </a:stretch>
          </a:blipFill>
        </p:spPr>
      </p:sp>
      <p:sp>
        <p:nvSpPr>
          <p:cNvPr id="26" name="TextBox 26"/>
          <p:cNvSpPr txBox="1"/>
          <p:nvPr/>
        </p:nvSpPr>
        <p:spPr>
          <a:xfrm>
            <a:off x="3979311" y="1791257"/>
            <a:ext cx="1032937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Uniform</a:t>
            </a:r>
          </a:p>
        </p:txBody>
      </p:sp>
      <p:sp>
        <p:nvSpPr>
          <p:cNvPr id="27" name="TextBox 27"/>
          <p:cNvSpPr txBox="1"/>
          <p:nvPr/>
        </p:nvSpPr>
        <p:spPr>
          <a:xfrm>
            <a:off x="1390344" y="2952598"/>
            <a:ext cx="4726236" cy="1183297"/>
          </a:xfrm>
          <a:prstGeom prst="rect">
            <a:avLst/>
          </a:prstGeom>
        </p:spPr>
        <p:txBody>
          <a:bodyPr lIns="0" tIns="0" rIns="0" bIns="0" rtlCol="0" anchor="t">
            <a:spAutoFit/>
          </a:bodyPr>
          <a:lstStyle/>
          <a:p>
            <a:pPr algn="ctr">
              <a:lnSpc>
                <a:spcPts val="4326"/>
              </a:lnSpc>
            </a:pPr>
            <a:r>
              <a:rPr lang="en-US" sz="4807">
                <a:solidFill>
                  <a:srgbClr val="446497"/>
                </a:solidFill>
                <a:latin typeface="Bryndan Write"/>
                <a:ea typeface="Bryndan Write"/>
                <a:cs typeface="Bryndan Write"/>
                <a:sym typeface="Bryndan Write"/>
              </a:rPr>
              <a:t>Our Winter uniform</a:t>
            </a:r>
          </a:p>
        </p:txBody>
      </p:sp>
      <p:sp>
        <p:nvSpPr>
          <p:cNvPr id="28" name="TextBox 28"/>
          <p:cNvSpPr txBox="1"/>
          <p:nvPr/>
        </p:nvSpPr>
        <p:spPr>
          <a:xfrm>
            <a:off x="12782035" y="1485113"/>
            <a:ext cx="3237905" cy="640372"/>
          </a:xfrm>
          <a:prstGeom prst="rect">
            <a:avLst/>
          </a:prstGeom>
        </p:spPr>
        <p:txBody>
          <a:bodyPr lIns="0" tIns="0" rIns="0" bIns="0" rtlCol="0" anchor="t">
            <a:spAutoFit/>
          </a:bodyPr>
          <a:lstStyle/>
          <a:p>
            <a:pPr algn="l">
              <a:lnSpc>
                <a:spcPts val="4326"/>
              </a:lnSpc>
            </a:pPr>
            <a:r>
              <a:rPr lang="en-US" sz="4807" dirty="0">
                <a:solidFill>
                  <a:srgbClr val="446497"/>
                </a:solidFill>
                <a:latin typeface="Bryndan Write"/>
                <a:ea typeface="Bryndan Write"/>
                <a:cs typeface="Bryndan Write"/>
                <a:sym typeface="Bryndan Write"/>
              </a:rPr>
              <a:t>Our PE Kit</a:t>
            </a:r>
          </a:p>
        </p:txBody>
      </p:sp>
      <p:sp>
        <p:nvSpPr>
          <p:cNvPr id="29" name="TextBox 29"/>
          <p:cNvSpPr txBox="1"/>
          <p:nvPr/>
        </p:nvSpPr>
        <p:spPr>
          <a:xfrm>
            <a:off x="2023911" y="8638845"/>
            <a:ext cx="14362894" cy="856901"/>
          </a:xfrm>
          <a:prstGeom prst="rect">
            <a:avLst/>
          </a:prstGeom>
        </p:spPr>
        <p:txBody>
          <a:bodyPr lIns="0" tIns="0" rIns="0" bIns="0" rtlCol="0" anchor="t">
            <a:spAutoFit/>
          </a:bodyPr>
          <a:lstStyle/>
          <a:p>
            <a:pPr algn="ctr">
              <a:lnSpc>
                <a:spcPts val="3246"/>
              </a:lnSpc>
            </a:pPr>
            <a:r>
              <a:rPr lang="en-US" sz="3607" dirty="0">
                <a:solidFill>
                  <a:srgbClr val="446497"/>
                </a:solidFill>
                <a:latin typeface="Dreaming Outloud Pro" panose="03050502040302030504" pitchFamily="66" charset="0"/>
                <a:ea typeface="Canva Sans"/>
                <a:cs typeface="Dreaming Outloud Pro" panose="03050502040302030504" pitchFamily="66" charset="0"/>
                <a:sym typeface="Canva Sans"/>
              </a:rPr>
              <a:t>Our branded school uniform items can be purchased from Bispham Clothing. </a:t>
            </a:r>
          </a:p>
        </p:txBody>
      </p:sp>
      <p:sp>
        <p:nvSpPr>
          <p:cNvPr id="30" name="TextBox 30"/>
          <p:cNvSpPr txBox="1"/>
          <p:nvPr/>
        </p:nvSpPr>
        <p:spPr>
          <a:xfrm>
            <a:off x="6780882" y="3029344"/>
            <a:ext cx="4726236" cy="1183297"/>
          </a:xfrm>
          <a:prstGeom prst="rect">
            <a:avLst/>
          </a:prstGeom>
        </p:spPr>
        <p:txBody>
          <a:bodyPr lIns="0" tIns="0" rIns="0" bIns="0" rtlCol="0" anchor="t">
            <a:spAutoFit/>
          </a:bodyPr>
          <a:lstStyle/>
          <a:p>
            <a:pPr algn="ctr">
              <a:lnSpc>
                <a:spcPts val="4326"/>
              </a:lnSpc>
            </a:pPr>
            <a:r>
              <a:rPr lang="en-US" sz="4807">
                <a:solidFill>
                  <a:srgbClr val="446497"/>
                </a:solidFill>
                <a:latin typeface="Bryndan Write"/>
                <a:ea typeface="Bryndan Write"/>
                <a:cs typeface="Bryndan Write"/>
                <a:sym typeface="Bryndan Write"/>
              </a:rPr>
              <a:t>Our Summer uniform</a:t>
            </a:r>
          </a:p>
        </p:txBody>
      </p:sp>
      <p:pic>
        <p:nvPicPr>
          <p:cNvPr id="34" name="Picture 33">
            <a:extLst>
              <a:ext uri="{FF2B5EF4-FFF2-40B4-BE49-F238E27FC236}">
                <a16:creationId xmlns:a16="http://schemas.microsoft.com/office/drawing/2014/main" id="{F4E3C793-CF88-5FAC-6692-38FE614FC92E}"/>
              </a:ext>
            </a:extLst>
          </p:cNvPr>
          <p:cNvPicPr>
            <a:picLocks noChangeAspect="1"/>
          </p:cNvPicPr>
          <p:nvPr/>
        </p:nvPicPr>
        <p:blipFill>
          <a:blip r:embed="rId14"/>
          <a:stretch>
            <a:fillRect/>
          </a:stretch>
        </p:blipFill>
        <p:spPr>
          <a:xfrm>
            <a:off x="12658936" y="2392109"/>
            <a:ext cx="3332473" cy="2609027"/>
          </a:xfrm>
          <a:prstGeom prst="rect">
            <a:avLst/>
          </a:prstGeom>
        </p:spPr>
      </p:pic>
      <p:sp>
        <p:nvSpPr>
          <p:cNvPr id="36" name="TextBox 35">
            <a:extLst>
              <a:ext uri="{FF2B5EF4-FFF2-40B4-BE49-F238E27FC236}">
                <a16:creationId xmlns:a16="http://schemas.microsoft.com/office/drawing/2014/main" id="{19CD8BBE-BE84-B6B2-FE0B-D71EBB86CDEA}"/>
              </a:ext>
            </a:extLst>
          </p:cNvPr>
          <p:cNvSpPr txBox="1"/>
          <p:nvPr/>
        </p:nvSpPr>
        <p:spPr>
          <a:xfrm>
            <a:off x="12782035" y="5143500"/>
            <a:ext cx="3372364" cy="2252540"/>
          </a:xfrm>
          <a:prstGeom prst="rect">
            <a:avLst/>
          </a:prstGeom>
          <a:noFill/>
        </p:spPr>
        <p:txBody>
          <a:bodyPr wrap="square">
            <a:spAutoFit/>
          </a:bodyPr>
          <a:lstStyle/>
          <a:p>
            <a:pPr algn="l">
              <a:lnSpc>
                <a:spcPts val="4326"/>
              </a:lnSpc>
            </a:pPr>
            <a:r>
              <a:rPr lang="en-US" sz="2400" dirty="0">
                <a:solidFill>
                  <a:srgbClr val="446497"/>
                </a:solidFill>
                <a:latin typeface="Dreaming Outloud Pro" panose="03050502040302030504" pitchFamily="66" charset="0"/>
                <a:ea typeface="Bryndan Write"/>
                <a:cs typeface="Dreaming Outloud Pro" panose="03050502040302030504" pitchFamily="66" charset="0"/>
                <a:sym typeface="Canva Sans"/>
              </a:rPr>
              <a:t>Plain white t-shirt</a:t>
            </a:r>
          </a:p>
          <a:p>
            <a:pPr algn="l">
              <a:lnSpc>
                <a:spcPts val="4326"/>
              </a:lnSpc>
            </a:pPr>
            <a:r>
              <a:rPr lang="en-US" sz="2400" dirty="0">
                <a:solidFill>
                  <a:srgbClr val="446497"/>
                </a:solidFill>
                <a:latin typeface="Dreaming Outloud Pro" panose="03050502040302030504" pitchFamily="66" charset="0"/>
                <a:ea typeface="Bryndan Write"/>
                <a:cs typeface="Dreaming Outloud Pro" panose="03050502040302030504" pitchFamily="66" charset="0"/>
                <a:sym typeface="Canva Sans"/>
              </a:rPr>
              <a:t>Black shorts</a:t>
            </a:r>
          </a:p>
          <a:p>
            <a:pPr algn="l">
              <a:lnSpc>
                <a:spcPts val="4326"/>
              </a:lnSpc>
            </a:pPr>
            <a:r>
              <a:rPr lang="en-US" sz="2400" dirty="0">
                <a:solidFill>
                  <a:srgbClr val="446497"/>
                </a:solidFill>
                <a:latin typeface="Dreaming Outloud Pro" panose="03050502040302030504" pitchFamily="66" charset="0"/>
                <a:ea typeface="Bryndan Write"/>
                <a:cs typeface="Dreaming Outloud Pro" panose="03050502040302030504" pitchFamily="66" charset="0"/>
                <a:sym typeface="Canva Sans"/>
              </a:rPr>
              <a:t>Black pumps</a:t>
            </a:r>
          </a:p>
          <a:p>
            <a:pPr algn="l">
              <a:lnSpc>
                <a:spcPts val="4326"/>
              </a:lnSpc>
            </a:pPr>
            <a:r>
              <a:rPr lang="en-US" sz="2400" dirty="0">
                <a:solidFill>
                  <a:srgbClr val="446497"/>
                </a:solidFill>
                <a:latin typeface="Dreaming Outloud Pro" panose="03050502040302030504" pitchFamily="66" charset="0"/>
                <a:ea typeface="Bryndan Write"/>
                <a:cs typeface="Dreaming Outloud Pro" panose="03050502040302030504" pitchFamily="66" charset="0"/>
                <a:sym typeface="Canva Sans"/>
              </a:rPr>
              <a:t>Carleton Green Hoody</a:t>
            </a:r>
            <a:endParaRPr lang="en-US" sz="2400" dirty="0">
              <a:solidFill>
                <a:srgbClr val="446497"/>
              </a:solidFill>
              <a:latin typeface="Dreaming Outloud Pro" panose="03050502040302030504" pitchFamily="66" charset="0"/>
              <a:ea typeface="Bryndan Write"/>
              <a:cs typeface="Dreaming Outloud Pro" panose="03050502040302030504" pitchFamily="66" charset="0"/>
              <a:sym typeface="Bryndan Write"/>
            </a:endParaRPr>
          </a:p>
        </p:txBody>
      </p:sp>
      <p:pic>
        <p:nvPicPr>
          <p:cNvPr id="24" name="Picture 23" descr="A child and child standing in front of a wall&#10;&#10;AI-generated content may be incorrect.">
            <a:extLst>
              <a:ext uri="{FF2B5EF4-FFF2-40B4-BE49-F238E27FC236}">
                <a16:creationId xmlns:a16="http://schemas.microsoft.com/office/drawing/2014/main" id="{C6D01ACC-8B36-79B6-B9DA-15CD036E17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82698" y="4488062"/>
            <a:ext cx="2668379" cy="35578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2027481" y="1028700"/>
            <a:ext cx="2285297" cy="2145322"/>
          </a:xfrm>
          <a:custGeom>
            <a:avLst/>
            <a:gdLst/>
            <a:ahLst/>
            <a:cxnLst/>
            <a:rect l="l" t="t" r="r" b="b"/>
            <a:pathLst>
              <a:path w="2285297" h="2145322">
                <a:moveTo>
                  <a:pt x="0" y="0"/>
                </a:moveTo>
                <a:lnTo>
                  <a:pt x="2285297" y="0"/>
                </a:lnTo>
                <a:lnTo>
                  <a:pt x="2285297" y="2145322"/>
                </a:lnTo>
                <a:lnTo>
                  <a:pt x="0" y="2145322"/>
                </a:lnTo>
                <a:lnTo>
                  <a:pt x="0" y="0"/>
                </a:lnTo>
                <a:close/>
              </a:path>
            </a:pathLst>
          </a:custGeom>
          <a:blipFill>
            <a:blip r:embed="rId12"/>
            <a:stretch>
              <a:fillRect/>
            </a:stretch>
          </a:blipFill>
        </p:spPr>
      </p:sp>
      <p:sp>
        <p:nvSpPr>
          <p:cNvPr id="22" name="Freeform 22"/>
          <p:cNvSpPr/>
          <p:nvPr/>
        </p:nvSpPr>
        <p:spPr>
          <a:xfrm>
            <a:off x="14709958" y="822281"/>
            <a:ext cx="1841876" cy="2558161"/>
          </a:xfrm>
          <a:custGeom>
            <a:avLst/>
            <a:gdLst/>
            <a:ahLst/>
            <a:cxnLst/>
            <a:rect l="l" t="t" r="r" b="b"/>
            <a:pathLst>
              <a:path w="1841876" h="2558161">
                <a:moveTo>
                  <a:pt x="0" y="0"/>
                </a:moveTo>
                <a:lnTo>
                  <a:pt x="1841876" y="0"/>
                </a:lnTo>
                <a:lnTo>
                  <a:pt x="1841876" y="2558161"/>
                </a:lnTo>
                <a:lnTo>
                  <a:pt x="0" y="255816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p:cNvSpPr/>
          <p:nvPr/>
        </p:nvSpPr>
        <p:spPr>
          <a:xfrm>
            <a:off x="12011450" y="7726361"/>
            <a:ext cx="1742382" cy="1673904"/>
          </a:xfrm>
          <a:custGeom>
            <a:avLst/>
            <a:gdLst/>
            <a:ahLst/>
            <a:cxnLst/>
            <a:rect l="l" t="t" r="r" b="b"/>
            <a:pathLst>
              <a:path w="1742382" h="1673904">
                <a:moveTo>
                  <a:pt x="0" y="0"/>
                </a:moveTo>
                <a:lnTo>
                  <a:pt x="1742381" y="0"/>
                </a:lnTo>
                <a:lnTo>
                  <a:pt x="1742381" y="1673904"/>
                </a:lnTo>
                <a:lnTo>
                  <a:pt x="0" y="1673904"/>
                </a:lnTo>
                <a:lnTo>
                  <a:pt x="0" y="0"/>
                </a:lnTo>
                <a:close/>
              </a:path>
            </a:pathLst>
          </a:custGeom>
          <a:blipFill>
            <a:blip r:embed="rId15"/>
            <a:stretch>
              <a:fillRect/>
            </a:stretch>
          </a:blipFill>
        </p:spPr>
      </p:sp>
      <p:sp>
        <p:nvSpPr>
          <p:cNvPr id="24" name="TextBox 24"/>
          <p:cNvSpPr txBox="1"/>
          <p:nvPr/>
        </p:nvSpPr>
        <p:spPr>
          <a:xfrm>
            <a:off x="4346679" y="1490235"/>
            <a:ext cx="10329378" cy="1011024"/>
          </a:xfrm>
          <a:prstGeom prst="rect">
            <a:avLst/>
          </a:prstGeom>
        </p:spPr>
        <p:txBody>
          <a:bodyPr lIns="0" tIns="0" rIns="0" bIns="0" rtlCol="0" anchor="t">
            <a:spAutoFit/>
          </a:bodyPr>
          <a:lstStyle/>
          <a:p>
            <a:pPr algn="ctr">
              <a:lnSpc>
                <a:spcPts val="6210"/>
              </a:lnSpc>
            </a:pPr>
            <a:r>
              <a:rPr lang="en-US" sz="8746">
                <a:solidFill>
                  <a:srgbClr val="446497"/>
                </a:solidFill>
                <a:latin typeface="Bryndan Write"/>
                <a:ea typeface="Bryndan Write"/>
                <a:cs typeface="Bryndan Write"/>
                <a:sym typeface="Bryndan Write"/>
              </a:rPr>
              <a:t>Our School Meals</a:t>
            </a:r>
          </a:p>
        </p:txBody>
      </p:sp>
      <p:sp>
        <p:nvSpPr>
          <p:cNvPr id="25" name="TextBox 25"/>
          <p:cNvSpPr txBox="1"/>
          <p:nvPr/>
        </p:nvSpPr>
        <p:spPr>
          <a:xfrm>
            <a:off x="2042193" y="3577584"/>
            <a:ext cx="7557571" cy="597243"/>
          </a:xfrm>
          <a:prstGeom prst="rect">
            <a:avLst/>
          </a:prstGeom>
        </p:spPr>
        <p:txBody>
          <a:bodyPr lIns="0" tIns="0" rIns="0" bIns="0" rtlCol="0" anchor="t">
            <a:spAutoFit/>
          </a:bodyPr>
          <a:lstStyle/>
          <a:p>
            <a:pPr algn="l">
              <a:lnSpc>
                <a:spcPts val="3983"/>
              </a:lnSpc>
            </a:pPr>
            <a:r>
              <a:rPr lang="en-US" sz="4425">
                <a:solidFill>
                  <a:srgbClr val="446497"/>
                </a:solidFill>
                <a:latin typeface="Bryndan Write"/>
                <a:ea typeface="Bryndan Write"/>
                <a:cs typeface="Bryndan Write"/>
                <a:sym typeface="Bryndan Write"/>
              </a:rPr>
              <a:t>Lunch time</a:t>
            </a:r>
          </a:p>
        </p:txBody>
      </p:sp>
      <p:sp>
        <p:nvSpPr>
          <p:cNvPr id="26" name="TextBox 26"/>
          <p:cNvSpPr txBox="1"/>
          <p:nvPr/>
        </p:nvSpPr>
        <p:spPr>
          <a:xfrm>
            <a:off x="7408481" y="3643169"/>
            <a:ext cx="7557571" cy="597243"/>
          </a:xfrm>
          <a:prstGeom prst="rect">
            <a:avLst/>
          </a:prstGeom>
        </p:spPr>
        <p:txBody>
          <a:bodyPr lIns="0" tIns="0" rIns="0" bIns="0" rtlCol="0" anchor="t">
            <a:spAutoFit/>
          </a:bodyPr>
          <a:lstStyle/>
          <a:p>
            <a:pPr algn="l">
              <a:lnSpc>
                <a:spcPts val="3983"/>
              </a:lnSpc>
            </a:pPr>
            <a:r>
              <a:rPr lang="en-US" sz="4425">
                <a:solidFill>
                  <a:srgbClr val="446497"/>
                </a:solidFill>
                <a:latin typeface="Bryndan Write"/>
                <a:ea typeface="Bryndan Write"/>
                <a:cs typeface="Bryndan Write"/>
                <a:sym typeface="Bryndan Write"/>
              </a:rPr>
              <a:t>Healthy School</a:t>
            </a:r>
          </a:p>
        </p:txBody>
      </p:sp>
      <p:sp>
        <p:nvSpPr>
          <p:cNvPr id="27" name="TextBox 27"/>
          <p:cNvSpPr txBox="1"/>
          <p:nvPr/>
        </p:nvSpPr>
        <p:spPr>
          <a:xfrm>
            <a:off x="14070755" y="3643169"/>
            <a:ext cx="7557571" cy="597243"/>
          </a:xfrm>
          <a:prstGeom prst="rect">
            <a:avLst/>
          </a:prstGeom>
        </p:spPr>
        <p:txBody>
          <a:bodyPr lIns="0" tIns="0" rIns="0" bIns="0" rtlCol="0" anchor="t">
            <a:spAutoFit/>
          </a:bodyPr>
          <a:lstStyle/>
          <a:p>
            <a:pPr algn="l">
              <a:lnSpc>
                <a:spcPts val="3983"/>
              </a:lnSpc>
            </a:pPr>
            <a:r>
              <a:rPr lang="en-US" sz="4425">
                <a:solidFill>
                  <a:srgbClr val="446497"/>
                </a:solidFill>
                <a:latin typeface="Bryndan Write"/>
                <a:ea typeface="Bryndan Write"/>
                <a:cs typeface="Bryndan Write"/>
                <a:sym typeface="Bryndan Write"/>
              </a:rPr>
              <a:t>Milk</a:t>
            </a:r>
          </a:p>
        </p:txBody>
      </p:sp>
      <p:sp>
        <p:nvSpPr>
          <p:cNvPr id="28" name="TextBox 28"/>
          <p:cNvSpPr txBox="1"/>
          <p:nvPr/>
        </p:nvSpPr>
        <p:spPr>
          <a:xfrm>
            <a:off x="904653" y="9488841"/>
            <a:ext cx="16478694" cy="323215"/>
          </a:xfrm>
          <a:prstGeom prst="rect">
            <a:avLst/>
          </a:prstGeom>
        </p:spPr>
        <p:txBody>
          <a:bodyPr lIns="0" tIns="0" rIns="0" bIns="0" rtlCol="0" anchor="t">
            <a:spAutoFit/>
          </a:bodyPr>
          <a:lstStyle/>
          <a:p>
            <a:pPr algn="ctr">
              <a:lnSpc>
                <a:spcPts val="2659"/>
              </a:lnSpc>
              <a:spcBef>
                <a:spcPct val="0"/>
              </a:spcBef>
            </a:pPr>
            <a:r>
              <a:rPr lang="en-US" sz="1899">
                <a:solidFill>
                  <a:srgbClr val="446497"/>
                </a:solidFill>
                <a:latin typeface="Open Sans"/>
                <a:ea typeface="Open Sans"/>
                <a:cs typeface="Open Sans"/>
                <a:sym typeface="Open Sans"/>
              </a:rPr>
              <a:t>Your paragraph text</a:t>
            </a:r>
          </a:p>
        </p:txBody>
      </p:sp>
      <p:sp>
        <p:nvSpPr>
          <p:cNvPr id="29" name="TextBox 29"/>
          <p:cNvSpPr txBox="1"/>
          <p:nvPr/>
        </p:nvSpPr>
        <p:spPr>
          <a:xfrm>
            <a:off x="6838525" y="4127202"/>
            <a:ext cx="4610949" cy="3308598"/>
          </a:xfrm>
          <a:prstGeom prst="rect">
            <a:avLst/>
          </a:prstGeom>
        </p:spPr>
        <p:txBody>
          <a:bodyPr lIns="0" tIns="0" rIns="0" bIns="0" rtlCol="0" anchor="t">
            <a:spAutoFit/>
          </a:bodyPr>
          <a:lstStyle/>
          <a:p>
            <a:pPr algn="ctr">
              <a:lnSpc>
                <a:spcPts val="4339"/>
              </a:lnSpc>
              <a:spcBef>
                <a:spcPct val="0"/>
              </a:spcBef>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Our school is participating in a Government scheme where all children aged 4 - 6 are entitled to receive a free piece of fruit each school day.</a:t>
            </a:r>
          </a:p>
        </p:txBody>
      </p:sp>
      <p:sp>
        <p:nvSpPr>
          <p:cNvPr id="30" name="TextBox 30"/>
          <p:cNvSpPr txBox="1"/>
          <p:nvPr/>
        </p:nvSpPr>
        <p:spPr>
          <a:xfrm>
            <a:off x="12370582" y="4259462"/>
            <a:ext cx="4610949" cy="3308598"/>
          </a:xfrm>
          <a:prstGeom prst="rect">
            <a:avLst/>
          </a:prstGeom>
        </p:spPr>
        <p:txBody>
          <a:bodyPr lIns="0" tIns="0" rIns="0" bIns="0" rtlCol="0" anchor="t">
            <a:spAutoFit/>
          </a:bodyPr>
          <a:lstStyle/>
          <a:p>
            <a:pPr algn="ctr">
              <a:lnSpc>
                <a:spcPts val="4339"/>
              </a:lnSpc>
              <a:spcBef>
                <a:spcPct val="0"/>
              </a:spcBef>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School milk is free for all children under the age of 5.</a:t>
            </a:r>
          </a:p>
          <a:p>
            <a:pPr algn="ctr">
              <a:lnSpc>
                <a:spcPts val="4339"/>
              </a:lnSpc>
              <a:spcBef>
                <a:spcPct val="0"/>
              </a:spcBef>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All children need to be registered through the Cool Milk website.</a:t>
            </a:r>
          </a:p>
        </p:txBody>
      </p:sp>
      <p:sp>
        <p:nvSpPr>
          <p:cNvPr id="31" name="TextBox 31"/>
          <p:cNvSpPr txBox="1"/>
          <p:nvPr/>
        </p:nvSpPr>
        <p:spPr>
          <a:xfrm>
            <a:off x="1210029" y="4127202"/>
            <a:ext cx="4610949" cy="3308598"/>
          </a:xfrm>
          <a:prstGeom prst="rect">
            <a:avLst/>
          </a:prstGeom>
        </p:spPr>
        <p:txBody>
          <a:bodyPr lIns="0" tIns="0" rIns="0" bIns="0" rtlCol="0" anchor="t">
            <a:spAutoFit/>
          </a:bodyPr>
          <a:lstStyle/>
          <a:p>
            <a:pPr algn="ctr">
              <a:lnSpc>
                <a:spcPts val="4339"/>
              </a:lnSpc>
              <a:spcBef>
                <a:spcPct val="0"/>
              </a:spcBef>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All Reception and KS1 children are entitled to a free school meal. There is no requirement to fill in any paper work as this is an automatic requirement.</a:t>
            </a:r>
          </a:p>
        </p:txBody>
      </p:sp>
      <p:sp>
        <p:nvSpPr>
          <p:cNvPr id="32" name="TextBox 32"/>
          <p:cNvSpPr txBox="1"/>
          <p:nvPr/>
        </p:nvSpPr>
        <p:spPr>
          <a:xfrm>
            <a:off x="3515504" y="8272904"/>
            <a:ext cx="7933971" cy="577081"/>
          </a:xfrm>
          <a:prstGeom prst="rect">
            <a:avLst/>
          </a:prstGeom>
        </p:spPr>
        <p:txBody>
          <a:bodyPr lIns="0" tIns="0" rIns="0" bIns="0" rtlCol="0" anchor="t">
            <a:spAutoFit/>
          </a:bodyPr>
          <a:lstStyle/>
          <a:p>
            <a:pPr algn="ctr">
              <a:lnSpc>
                <a:spcPts val="4482"/>
              </a:lnSpc>
              <a:spcBef>
                <a:spcPct val="0"/>
              </a:spcBef>
            </a:pPr>
            <a:r>
              <a:rPr lang="en-US" sz="3202" dirty="0">
                <a:solidFill>
                  <a:srgbClr val="446497"/>
                </a:solidFill>
                <a:latin typeface="Dreaming Outloud Pro" panose="03050502040302030504" pitchFamily="66" charset="0"/>
                <a:ea typeface="Canva Sans"/>
                <a:cs typeface="Dreaming Outloud Pro" panose="03050502040302030504" pitchFamily="66" charset="0"/>
                <a:sym typeface="Canva Sans"/>
              </a:rPr>
              <a:t>Our school has a strict ‘</a:t>
            </a:r>
            <a:r>
              <a:rPr lang="en-US" sz="3202" b="1" dirty="0">
                <a:solidFill>
                  <a:srgbClr val="446497"/>
                </a:solidFill>
                <a:latin typeface="Dreaming Outloud Pro" panose="03050502040302030504" pitchFamily="66" charset="0"/>
                <a:ea typeface="Canva Sans Bold"/>
                <a:cs typeface="Dreaming Outloud Pro" panose="03050502040302030504" pitchFamily="66" charset="0"/>
                <a:sym typeface="Canva Sans Bold"/>
              </a:rPr>
              <a:t>no nuts policy</a:t>
            </a:r>
            <a:r>
              <a:rPr lang="en-US" sz="3202" dirty="0">
                <a:solidFill>
                  <a:srgbClr val="446497"/>
                </a:solidFill>
                <a:latin typeface="Dreaming Outloud Pro" panose="03050502040302030504" pitchFamily="66" charset="0"/>
                <a:ea typeface="Canva Sans"/>
                <a:cs typeface="Dreaming Outloud Pro" panose="03050502040302030504" pitchFamily="66" charset="0"/>
                <a:sym typeface="Canva San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087213" y="1105445"/>
            <a:ext cx="2892098" cy="2181404"/>
          </a:xfrm>
          <a:custGeom>
            <a:avLst/>
            <a:gdLst/>
            <a:ahLst/>
            <a:cxnLst/>
            <a:rect l="l" t="t" r="r" b="b"/>
            <a:pathLst>
              <a:path w="2892098" h="2181404">
                <a:moveTo>
                  <a:pt x="0" y="0"/>
                </a:moveTo>
                <a:lnTo>
                  <a:pt x="2892098" y="0"/>
                </a:lnTo>
                <a:lnTo>
                  <a:pt x="2892098" y="2181404"/>
                </a:lnTo>
                <a:lnTo>
                  <a:pt x="0" y="2181404"/>
                </a:lnTo>
                <a:lnTo>
                  <a:pt x="0" y="0"/>
                </a:lnTo>
                <a:close/>
              </a:path>
            </a:pathLst>
          </a:custGeom>
          <a:blipFill>
            <a:blip r:embed="rId12"/>
            <a:stretch>
              <a:fillRect l="-7467" t="-14285" r="-7467"/>
            </a:stretch>
          </a:blipFill>
        </p:spPr>
      </p:sp>
      <p:sp>
        <p:nvSpPr>
          <p:cNvPr id="22" name="Freeform 22"/>
          <p:cNvSpPr/>
          <p:nvPr/>
        </p:nvSpPr>
        <p:spPr>
          <a:xfrm>
            <a:off x="6623511" y="4157283"/>
            <a:ext cx="2274491" cy="3032655"/>
          </a:xfrm>
          <a:custGeom>
            <a:avLst/>
            <a:gdLst/>
            <a:ahLst/>
            <a:cxnLst/>
            <a:rect l="l" t="t" r="r" b="b"/>
            <a:pathLst>
              <a:path w="2274491" h="3032655">
                <a:moveTo>
                  <a:pt x="0" y="0"/>
                </a:moveTo>
                <a:lnTo>
                  <a:pt x="2274491" y="0"/>
                </a:lnTo>
                <a:lnTo>
                  <a:pt x="2274491" y="3032654"/>
                </a:lnTo>
                <a:lnTo>
                  <a:pt x="0" y="3032654"/>
                </a:lnTo>
                <a:lnTo>
                  <a:pt x="0" y="0"/>
                </a:lnTo>
                <a:close/>
              </a:path>
            </a:pathLst>
          </a:custGeom>
          <a:blipFill>
            <a:blip r:embed="rId13"/>
            <a:stretch>
              <a:fillRect/>
            </a:stretch>
          </a:blipFill>
        </p:spPr>
      </p:sp>
      <p:sp>
        <p:nvSpPr>
          <p:cNvPr id="23" name="Freeform 23"/>
          <p:cNvSpPr/>
          <p:nvPr/>
        </p:nvSpPr>
        <p:spPr>
          <a:xfrm>
            <a:off x="9144000" y="4157283"/>
            <a:ext cx="2283058" cy="3044078"/>
          </a:xfrm>
          <a:custGeom>
            <a:avLst/>
            <a:gdLst/>
            <a:ahLst/>
            <a:cxnLst/>
            <a:rect l="l" t="t" r="r" b="b"/>
            <a:pathLst>
              <a:path w="2283058" h="3044078">
                <a:moveTo>
                  <a:pt x="0" y="0"/>
                </a:moveTo>
                <a:lnTo>
                  <a:pt x="2283058" y="0"/>
                </a:lnTo>
                <a:lnTo>
                  <a:pt x="2283058" y="3044077"/>
                </a:lnTo>
                <a:lnTo>
                  <a:pt x="0" y="3044077"/>
                </a:lnTo>
                <a:lnTo>
                  <a:pt x="0" y="0"/>
                </a:lnTo>
                <a:close/>
              </a:path>
            </a:pathLst>
          </a:custGeom>
          <a:blipFill>
            <a:blip r:embed="rId14"/>
            <a:stretch>
              <a:fillRect/>
            </a:stretch>
          </a:blipFill>
        </p:spPr>
      </p:sp>
      <p:sp>
        <p:nvSpPr>
          <p:cNvPr id="24" name="Freeform 24"/>
          <p:cNvSpPr/>
          <p:nvPr/>
        </p:nvSpPr>
        <p:spPr>
          <a:xfrm>
            <a:off x="14387425" y="1105445"/>
            <a:ext cx="2871875" cy="2153906"/>
          </a:xfrm>
          <a:custGeom>
            <a:avLst/>
            <a:gdLst/>
            <a:ahLst/>
            <a:cxnLst/>
            <a:rect l="l" t="t" r="r" b="b"/>
            <a:pathLst>
              <a:path w="2871875" h="2153906">
                <a:moveTo>
                  <a:pt x="0" y="0"/>
                </a:moveTo>
                <a:lnTo>
                  <a:pt x="2871875" y="0"/>
                </a:lnTo>
                <a:lnTo>
                  <a:pt x="2871875" y="2153906"/>
                </a:lnTo>
                <a:lnTo>
                  <a:pt x="0" y="2153906"/>
                </a:lnTo>
                <a:lnTo>
                  <a:pt x="0" y="0"/>
                </a:lnTo>
                <a:close/>
              </a:path>
            </a:pathLst>
          </a:custGeom>
          <a:blipFill>
            <a:blip r:embed="rId15"/>
            <a:stretch>
              <a:fillRect/>
            </a:stretch>
          </a:blipFill>
        </p:spPr>
      </p:sp>
      <p:sp>
        <p:nvSpPr>
          <p:cNvPr id="25" name="TextBox 25"/>
          <p:cNvSpPr txBox="1"/>
          <p:nvPr/>
        </p:nvSpPr>
        <p:spPr>
          <a:xfrm>
            <a:off x="3979311" y="1620253"/>
            <a:ext cx="10329378" cy="204771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Breakfast and After School Club</a:t>
            </a:r>
          </a:p>
        </p:txBody>
      </p:sp>
      <p:sp>
        <p:nvSpPr>
          <p:cNvPr id="26" name="TextBox 26"/>
          <p:cNvSpPr txBox="1"/>
          <p:nvPr/>
        </p:nvSpPr>
        <p:spPr>
          <a:xfrm>
            <a:off x="2012561" y="4373762"/>
            <a:ext cx="4610949" cy="4116512"/>
          </a:xfrm>
          <a:prstGeom prst="rect">
            <a:avLst/>
          </a:prstGeom>
        </p:spPr>
        <p:txBody>
          <a:bodyPr lIns="0" tIns="0" rIns="0" bIns="0" rtlCol="0" anchor="t">
            <a:spAutoFit/>
          </a:bodyPr>
          <a:lstStyle/>
          <a:p>
            <a:pPr algn="ctr">
              <a:lnSpc>
                <a:spcPts val="5319"/>
              </a:lnSpc>
            </a:pPr>
            <a:r>
              <a:rPr lang="en-US" sz="3799" dirty="0">
                <a:solidFill>
                  <a:srgbClr val="446497"/>
                </a:solidFill>
                <a:latin typeface="Bryndan Write"/>
                <a:ea typeface="Bryndan Write"/>
                <a:cs typeface="Bryndan Write"/>
                <a:sym typeface="Bryndan Write"/>
              </a:rPr>
              <a:t>Early Bird Breakfast Club</a:t>
            </a:r>
          </a:p>
          <a:p>
            <a:pPr algn="ctr">
              <a:lnSpc>
                <a:spcPts val="4339"/>
              </a:lnSpc>
            </a:pPr>
            <a:endParaRPr lang="en-US" sz="3799" dirty="0">
              <a:solidFill>
                <a:srgbClr val="446497"/>
              </a:solidFill>
              <a:latin typeface="Bryndan Write"/>
              <a:ea typeface="Bryndan Write"/>
              <a:cs typeface="Bryndan Write"/>
              <a:sym typeface="Bryndan Write"/>
            </a:endParaRPr>
          </a:p>
          <a:p>
            <a:pPr algn="ctr">
              <a:lnSpc>
                <a:spcPts val="4339"/>
              </a:lnSpc>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7.30am - 8.55am </a:t>
            </a:r>
          </a:p>
          <a:p>
            <a:pPr algn="ctr">
              <a:lnSpc>
                <a:spcPts val="4339"/>
              </a:lnSpc>
            </a:pPr>
            <a:endPar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4339"/>
              </a:lnSpc>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Fee: £4.50 per session</a:t>
            </a:r>
          </a:p>
          <a:p>
            <a:pPr algn="ctr">
              <a:lnSpc>
                <a:spcPts val="4339"/>
              </a:lnSpc>
              <a:spcBef>
                <a:spcPct val="0"/>
              </a:spcBef>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Breakfast included</a:t>
            </a:r>
          </a:p>
        </p:txBody>
      </p:sp>
      <p:sp>
        <p:nvSpPr>
          <p:cNvPr id="27" name="TextBox 27"/>
          <p:cNvSpPr txBox="1"/>
          <p:nvPr/>
        </p:nvSpPr>
        <p:spPr>
          <a:xfrm>
            <a:off x="11086832" y="4373762"/>
            <a:ext cx="5170290" cy="4116512"/>
          </a:xfrm>
          <a:prstGeom prst="rect">
            <a:avLst/>
          </a:prstGeom>
        </p:spPr>
        <p:txBody>
          <a:bodyPr lIns="0" tIns="0" rIns="0" bIns="0" rtlCol="0" anchor="t">
            <a:spAutoFit/>
          </a:bodyPr>
          <a:lstStyle/>
          <a:p>
            <a:pPr algn="ctr">
              <a:lnSpc>
                <a:spcPts val="5319"/>
              </a:lnSpc>
            </a:pPr>
            <a:r>
              <a:rPr lang="en-US" sz="3799" dirty="0">
                <a:solidFill>
                  <a:srgbClr val="446497"/>
                </a:solidFill>
                <a:latin typeface="Bryndan Write"/>
                <a:ea typeface="Bryndan Write"/>
                <a:cs typeface="Bryndan Write"/>
                <a:sym typeface="Bryndan Write"/>
              </a:rPr>
              <a:t>Late Larks After School Club</a:t>
            </a:r>
          </a:p>
          <a:p>
            <a:pPr algn="ctr">
              <a:lnSpc>
                <a:spcPts val="4339"/>
              </a:lnSpc>
            </a:pPr>
            <a:endParaRPr lang="en-US" sz="3799" dirty="0">
              <a:solidFill>
                <a:srgbClr val="446497"/>
              </a:solidFill>
              <a:latin typeface="Bryndan Write"/>
              <a:ea typeface="Bryndan Write"/>
              <a:cs typeface="Bryndan Write"/>
              <a:sym typeface="Bryndan Write"/>
            </a:endParaRPr>
          </a:p>
          <a:p>
            <a:pPr algn="ctr">
              <a:lnSpc>
                <a:spcPts val="4339"/>
              </a:lnSpc>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3.30pm - 5.30pm </a:t>
            </a:r>
          </a:p>
          <a:p>
            <a:pPr algn="ctr">
              <a:lnSpc>
                <a:spcPts val="4339"/>
              </a:lnSpc>
            </a:pPr>
            <a:endPar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endParaRPr>
          </a:p>
          <a:p>
            <a:pPr algn="ctr">
              <a:lnSpc>
                <a:spcPts val="4339"/>
              </a:lnSpc>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Fee: £7.50 per session</a:t>
            </a:r>
          </a:p>
          <a:p>
            <a:pPr algn="ctr">
              <a:lnSpc>
                <a:spcPts val="4339"/>
              </a:lnSpc>
              <a:spcBef>
                <a:spcPct val="0"/>
              </a:spcBef>
            </a:pPr>
            <a:r>
              <a:rPr lang="en-US" sz="3099" dirty="0">
                <a:solidFill>
                  <a:srgbClr val="446497"/>
                </a:solidFill>
                <a:latin typeface="Dreaming Outloud Pro" panose="03050502040302030504" pitchFamily="66" charset="0"/>
                <a:ea typeface="Canva Sans"/>
                <a:cs typeface="Dreaming Outloud Pro" panose="03050502040302030504" pitchFamily="66" charset="0"/>
                <a:sym typeface="Canva Sans"/>
              </a:rPr>
              <a:t>Afternoon snack included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725</Words>
  <Application>Microsoft Office PowerPoint</Application>
  <PresentationFormat>Custom</PresentationFormat>
  <Paragraphs>108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Canva Sans Bold</vt:lpstr>
      <vt:lpstr>Dreaming Outloud Pro</vt:lpstr>
      <vt:lpstr>Canva Sans</vt:lpstr>
      <vt:lpstr>Open Sans</vt:lpstr>
      <vt:lpstr>Arial</vt:lpstr>
      <vt:lpstr>Calibri</vt:lpstr>
      <vt:lpstr>Bryndan Write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at Carleton Green</dc:title>
  <dc:creator>Mrs A Catterall</dc:creator>
  <cp:lastModifiedBy>Stacey Clark</cp:lastModifiedBy>
  <cp:revision>6</cp:revision>
  <dcterms:created xsi:type="dcterms:W3CDTF">2006-08-16T00:00:00Z</dcterms:created>
  <dcterms:modified xsi:type="dcterms:W3CDTF">2026-05-19T08:31:17Z</dcterms:modified>
  <dc:identifier>DAGmxHUuO88</dc:identifier>
</cp:coreProperties>
</file>