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ryndan Write" panose="020B0604020202020204" charset="0"/>
      <p:regular r:id="rId16"/>
    </p:embeddedFont>
    <p:embeddedFont>
      <p:font typeface="Calibri" panose="020F0502020204030204" pitchFamily="34" charset="0"/>
      <p:regular r:id="rId17"/>
      <p:bold r:id="rId18"/>
      <p:italic r:id="rId19"/>
      <p:boldItalic r:id="rId20"/>
    </p:embeddedFont>
    <p:embeddedFont>
      <p:font typeface="Canva Sans" panose="020B0604020202020204" charset="0"/>
      <p:regular r:id="rId21"/>
    </p:embeddedFont>
    <p:embeddedFont>
      <p:font typeface="Canva Sans Bold" panose="020B0604020202020204" charset="0"/>
      <p:regular r:id="rId22"/>
    </p:embeddedFont>
    <p:embeddedFont>
      <p:font typeface="Open San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png"/><Relationship Id="rId3" Type="http://schemas.openxmlformats.org/officeDocument/2006/relationships/image" Target="../media/image2.svg"/><Relationship Id="rId21" Type="http://schemas.openxmlformats.org/officeDocument/2006/relationships/image" Target="../media/image31.png"/><Relationship Id="rId7" Type="http://schemas.openxmlformats.org/officeDocument/2006/relationships/image" Target="../media/image6.sv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pn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34.svg"/><Relationship Id="rId5" Type="http://schemas.openxmlformats.org/officeDocument/2006/relationships/image" Target="../media/image4.sv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9.png"/><Relationship Id="rId19"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9.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8.jpeg"/><Relationship Id="rId2" Type="http://schemas.openxmlformats.org/officeDocument/2006/relationships/image" Target="../media/image1.png"/><Relationship Id="rId16"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41.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46.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8.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0.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l">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7506950" y="4952271"/>
            <a:ext cx="3274099" cy="3238698"/>
          </a:xfrm>
          <a:custGeom>
            <a:avLst/>
            <a:gdLst/>
            <a:ahLst/>
            <a:cxnLst/>
            <a:rect l="l" t="t" r="r" b="b"/>
            <a:pathLst>
              <a:path w="3274099" h="3238698">
                <a:moveTo>
                  <a:pt x="0" y="0"/>
                </a:moveTo>
                <a:lnTo>
                  <a:pt x="3274100" y="0"/>
                </a:lnTo>
                <a:lnTo>
                  <a:pt x="3274100" y="3238697"/>
                </a:lnTo>
                <a:lnTo>
                  <a:pt x="0" y="3238697"/>
                </a:lnTo>
                <a:lnTo>
                  <a:pt x="0" y="0"/>
                </a:lnTo>
                <a:close/>
              </a:path>
            </a:pathLst>
          </a:custGeom>
          <a:blipFill>
            <a:blip r:embed="rId12"/>
            <a:stretch>
              <a:fillRect l="-1136" r="-198740" b="-369"/>
            </a:stretch>
          </a:blipFill>
        </p:spPr>
      </p:sp>
      <p:sp>
        <p:nvSpPr>
          <p:cNvPr id="22" name="TextBox 22"/>
          <p:cNvSpPr txBox="1"/>
          <p:nvPr/>
        </p:nvSpPr>
        <p:spPr>
          <a:xfrm>
            <a:off x="1529242" y="2403151"/>
            <a:ext cx="15022592" cy="2461260"/>
          </a:xfrm>
          <a:prstGeom prst="rect">
            <a:avLst/>
          </a:prstGeom>
        </p:spPr>
        <p:txBody>
          <a:bodyPr lIns="0" tIns="0" rIns="0" bIns="0" rtlCol="0" anchor="t">
            <a:spAutoFit/>
          </a:bodyPr>
          <a:lstStyle/>
          <a:p>
            <a:pPr algn="ctr">
              <a:lnSpc>
                <a:spcPts val="8519"/>
              </a:lnSpc>
            </a:pPr>
            <a:r>
              <a:rPr lang="en-US" sz="12000">
                <a:solidFill>
                  <a:srgbClr val="446497"/>
                </a:solidFill>
                <a:latin typeface="Bryndan Write"/>
                <a:ea typeface="Bryndan Write"/>
                <a:cs typeface="Bryndan Write"/>
                <a:sym typeface="Bryndan Write"/>
              </a:rPr>
              <a:t>Welcome to Reception at Carleton Green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1950376" y="3767924"/>
            <a:ext cx="14387247" cy="5941061"/>
          </a:xfrm>
          <a:prstGeom prst="rect">
            <a:avLst/>
          </a:prstGeom>
        </p:spPr>
        <p:txBody>
          <a:bodyPr lIns="0" tIns="0" rIns="0" bIns="0" rtlCol="0" anchor="t">
            <a:spAutoFit/>
          </a:bodyPr>
          <a:lstStyle/>
          <a:p>
            <a:pPr algn="ctr">
              <a:lnSpc>
                <a:spcPts val="4339"/>
              </a:lnSpc>
            </a:pPr>
            <a:r>
              <a:rPr lang="en-US" sz="3099">
                <a:solidFill>
                  <a:srgbClr val="446497"/>
                </a:solidFill>
                <a:latin typeface="Canva Sans"/>
                <a:ea typeface="Canva Sans"/>
                <a:cs typeface="Canva Sans"/>
                <a:sym typeface="Canva Sans"/>
              </a:rPr>
              <a:t>Pupil Premium is additional funding for publicly funded schools in England.   Pupil premium is funding to improve education outcomes for disadvantaged pupils and also provides support for children and young people of service families.</a:t>
            </a:r>
          </a:p>
          <a:p>
            <a:pPr algn="ctr">
              <a:lnSpc>
                <a:spcPts val="4339"/>
              </a:lnSpc>
            </a:pPr>
            <a:endParaRPr lang="en-US" sz="3099">
              <a:solidFill>
                <a:srgbClr val="446497"/>
              </a:solidFill>
              <a:latin typeface="Canva Sans"/>
              <a:ea typeface="Canva Sans"/>
              <a:cs typeface="Canva Sans"/>
              <a:sym typeface="Canva Sans"/>
            </a:endParaRPr>
          </a:p>
          <a:p>
            <a:pPr algn="ctr">
              <a:lnSpc>
                <a:spcPts val="4339"/>
              </a:lnSpc>
            </a:pPr>
            <a:r>
              <a:rPr lang="en-US" sz="3099">
                <a:solidFill>
                  <a:srgbClr val="446497"/>
                </a:solidFill>
                <a:latin typeface="Canva Sans"/>
                <a:ea typeface="Canva Sans"/>
                <a:cs typeface="Canva Sans"/>
                <a:sym typeface="Canva Sans"/>
              </a:rPr>
              <a:t>This funding provides support for trips, uniform, Breakfast and After School Club and school meals.</a:t>
            </a:r>
          </a:p>
          <a:p>
            <a:pPr algn="ctr">
              <a:lnSpc>
                <a:spcPts val="4339"/>
              </a:lnSpc>
            </a:pPr>
            <a:endParaRPr lang="en-US" sz="3099">
              <a:solidFill>
                <a:srgbClr val="446497"/>
              </a:solidFill>
              <a:latin typeface="Canva Sans"/>
              <a:ea typeface="Canva Sans"/>
              <a:cs typeface="Canva Sans"/>
              <a:sym typeface="Canva Sans"/>
            </a:endParaRPr>
          </a:p>
          <a:p>
            <a:pPr algn="ctr">
              <a:lnSpc>
                <a:spcPts val="4339"/>
              </a:lnSpc>
            </a:pPr>
            <a:r>
              <a:rPr lang="en-US" sz="3099" b="1">
                <a:solidFill>
                  <a:srgbClr val="446497"/>
                </a:solidFill>
                <a:latin typeface="Canva Sans Bold"/>
                <a:ea typeface="Canva Sans Bold"/>
                <a:cs typeface="Canva Sans Bold"/>
                <a:sym typeface="Canva Sans Bold"/>
              </a:rPr>
              <a:t>Please complete the eligibility form in your pack. </a:t>
            </a:r>
          </a:p>
          <a:p>
            <a:pPr algn="ctr">
              <a:lnSpc>
                <a:spcPts val="4339"/>
              </a:lnSpc>
            </a:pPr>
            <a:endParaRPr lang="en-US" sz="3099" b="1">
              <a:solidFill>
                <a:srgbClr val="446497"/>
              </a:solidFill>
              <a:latin typeface="Canva Sans Bold"/>
              <a:ea typeface="Canva Sans Bold"/>
              <a:cs typeface="Canva Sans Bold"/>
              <a:sym typeface="Canva Sans Bold"/>
            </a:endParaRPr>
          </a:p>
          <a:p>
            <a:pPr algn="ctr">
              <a:lnSpc>
                <a:spcPts val="4339"/>
              </a:lnSpc>
              <a:spcBef>
                <a:spcPct val="0"/>
              </a:spcBef>
            </a:pPr>
            <a:endParaRPr lang="en-US" sz="3099" b="1">
              <a:solidFill>
                <a:srgbClr val="446497"/>
              </a:solidFill>
              <a:latin typeface="Canva Sans Bold"/>
              <a:ea typeface="Canva Sans Bold"/>
              <a:cs typeface="Canva Sans Bold"/>
              <a:sym typeface="Canva Sans Bold"/>
            </a:endParaRPr>
          </a:p>
        </p:txBody>
      </p:sp>
      <p:sp>
        <p:nvSpPr>
          <p:cNvPr id="22" name="TextBox 22"/>
          <p:cNvSpPr txBox="1"/>
          <p:nvPr/>
        </p:nvSpPr>
        <p:spPr>
          <a:xfrm>
            <a:off x="3029899" y="2181817"/>
            <a:ext cx="12175201"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Pupil Premium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3731094" y="2035456"/>
            <a:ext cx="11192394"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Your Welcome Pack </a:t>
            </a:r>
          </a:p>
        </p:txBody>
      </p:sp>
      <p:sp>
        <p:nvSpPr>
          <p:cNvPr id="22" name="TextBox 22"/>
          <p:cNvSpPr txBox="1"/>
          <p:nvPr/>
        </p:nvSpPr>
        <p:spPr>
          <a:xfrm>
            <a:off x="1661722" y="3302118"/>
            <a:ext cx="14890112" cy="7174851"/>
          </a:xfrm>
          <a:prstGeom prst="rect">
            <a:avLst/>
          </a:prstGeom>
        </p:spPr>
        <p:txBody>
          <a:bodyPr lIns="0" tIns="0" rIns="0" bIns="0" rtlCol="0" anchor="t">
            <a:spAutoFit/>
          </a:bodyPr>
          <a:lstStyle/>
          <a:p>
            <a:pPr algn="ctr">
              <a:lnSpc>
                <a:spcPts val="3383"/>
              </a:lnSpc>
            </a:pPr>
            <a:r>
              <a:rPr lang="en-US" sz="3759">
                <a:solidFill>
                  <a:srgbClr val="446497"/>
                </a:solidFill>
                <a:latin typeface="Canva Sans"/>
                <a:ea typeface="Canva Sans"/>
                <a:cs typeface="Canva Sans"/>
                <a:sym typeface="Canva Sans"/>
              </a:rPr>
              <a:t>Please spend some time reading through all of the information in your welcome pack.  As well as the paper pack, you will receive an email with additional electronic forms from the school office.</a:t>
            </a:r>
          </a:p>
          <a:p>
            <a:pPr algn="ctr">
              <a:lnSpc>
                <a:spcPts val="3383"/>
              </a:lnSpc>
            </a:pPr>
            <a:endParaRPr lang="en-US" sz="3759">
              <a:solidFill>
                <a:srgbClr val="446497"/>
              </a:solidFill>
              <a:latin typeface="Canva Sans"/>
              <a:ea typeface="Canva Sans"/>
              <a:cs typeface="Canva Sans"/>
              <a:sym typeface="Canva Sans"/>
            </a:endParaRPr>
          </a:p>
          <a:p>
            <a:pPr algn="ctr">
              <a:lnSpc>
                <a:spcPts val="3383"/>
              </a:lnSpc>
            </a:pPr>
            <a:r>
              <a:rPr lang="en-US" sz="3759">
                <a:solidFill>
                  <a:srgbClr val="446497"/>
                </a:solidFill>
                <a:latin typeface="Canva Sans"/>
                <a:ea typeface="Canva Sans"/>
                <a:cs typeface="Canva Sans"/>
                <a:sym typeface="Canva Sans"/>
              </a:rPr>
              <a:t>You will find all of our important consent forms needed to enrol at school and lots of information about starting school and being ‘school ready’.</a:t>
            </a:r>
          </a:p>
          <a:p>
            <a:pPr algn="ctr">
              <a:lnSpc>
                <a:spcPts val="3383"/>
              </a:lnSpc>
            </a:pPr>
            <a:endParaRPr lang="en-US" sz="3759">
              <a:solidFill>
                <a:srgbClr val="446497"/>
              </a:solidFill>
              <a:latin typeface="Canva Sans"/>
              <a:ea typeface="Canva Sans"/>
              <a:cs typeface="Canva Sans"/>
              <a:sym typeface="Canva Sans"/>
            </a:endParaRPr>
          </a:p>
          <a:p>
            <a:pPr algn="ctr">
              <a:lnSpc>
                <a:spcPts val="3383"/>
              </a:lnSpc>
            </a:pPr>
            <a:endParaRPr lang="en-US" sz="3759">
              <a:solidFill>
                <a:srgbClr val="446497"/>
              </a:solidFill>
              <a:latin typeface="Canva Sans"/>
              <a:ea typeface="Canva Sans"/>
              <a:cs typeface="Canva Sans"/>
              <a:sym typeface="Canva Sans"/>
            </a:endParaRPr>
          </a:p>
          <a:p>
            <a:pPr algn="ctr">
              <a:lnSpc>
                <a:spcPts val="3383"/>
              </a:lnSpc>
            </a:pPr>
            <a:r>
              <a:rPr lang="en-US" sz="3759">
                <a:solidFill>
                  <a:srgbClr val="446497"/>
                </a:solidFill>
                <a:latin typeface="Canva Sans"/>
                <a:ea typeface="Canva Sans"/>
                <a:cs typeface="Canva Sans"/>
                <a:sym typeface="Canva Sans"/>
              </a:rPr>
              <a:t>We kindly ask for all forms to be returned to school by </a:t>
            </a:r>
          </a:p>
          <a:p>
            <a:pPr algn="ctr">
              <a:lnSpc>
                <a:spcPts val="3383"/>
              </a:lnSpc>
            </a:pPr>
            <a:r>
              <a:rPr lang="en-US" sz="3759" b="1">
                <a:solidFill>
                  <a:srgbClr val="446497"/>
                </a:solidFill>
                <a:latin typeface="Canva Sans Bold"/>
                <a:ea typeface="Canva Sans Bold"/>
                <a:cs typeface="Canva Sans Bold"/>
                <a:sym typeface="Canva Sans Bold"/>
              </a:rPr>
              <a:t>Friday 20th June 2025.  </a:t>
            </a:r>
          </a:p>
          <a:p>
            <a:pPr algn="ctr">
              <a:lnSpc>
                <a:spcPts val="3383"/>
              </a:lnSpc>
            </a:pPr>
            <a:endParaRPr lang="en-US" sz="3759" b="1">
              <a:solidFill>
                <a:srgbClr val="446497"/>
              </a:solidFill>
              <a:latin typeface="Canva Sans Bold"/>
              <a:ea typeface="Canva Sans Bold"/>
              <a:cs typeface="Canva Sans Bold"/>
              <a:sym typeface="Canva Sans Bold"/>
            </a:endParaRPr>
          </a:p>
          <a:p>
            <a:pPr algn="ctr">
              <a:lnSpc>
                <a:spcPts val="3383"/>
              </a:lnSpc>
            </a:pPr>
            <a:r>
              <a:rPr lang="en-US" sz="3759" b="1">
                <a:solidFill>
                  <a:srgbClr val="446497"/>
                </a:solidFill>
                <a:latin typeface="Canva Sans Bold"/>
                <a:ea typeface="Canva Sans Bold"/>
                <a:cs typeface="Canva Sans Bold"/>
                <a:sym typeface="Canva Sans Bold"/>
              </a:rPr>
              <a:t>Completing the Nursery Visit Form and the Data Collection Form this evening would be most helpful.</a:t>
            </a:r>
          </a:p>
          <a:p>
            <a:pPr algn="ctr">
              <a:lnSpc>
                <a:spcPts val="3383"/>
              </a:lnSpc>
            </a:pPr>
            <a:endParaRPr lang="en-US" sz="3759" b="1">
              <a:solidFill>
                <a:srgbClr val="446497"/>
              </a:solidFill>
              <a:latin typeface="Canva Sans Bold"/>
              <a:ea typeface="Canva Sans Bold"/>
              <a:cs typeface="Canva Sans Bold"/>
              <a:sym typeface="Canva Sans Bold"/>
            </a:endParaRPr>
          </a:p>
          <a:p>
            <a:pPr algn="ctr">
              <a:lnSpc>
                <a:spcPts val="3383"/>
              </a:lnSpc>
            </a:pPr>
            <a:endParaRPr lang="en-US" sz="3759" b="1">
              <a:solidFill>
                <a:srgbClr val="446497"/>
              </a:solidFill>
              <a:latin typeface="Canva Sans Bold"/>
              <a:ea typeface="Canva Sans Bold"/>
              <a:cs typeface="Canva Sans Bold"/>
              <a:sym typeface="Canva Sans Bold"/>
            </a:endParaRPr>
          </a:p>
          <a:p>
            <a:pPr algn="ctr">
              <a:lnSpc>
                <a:spcPts val="3383"/>
              </a:lnSpc>
            </a:pPr>
            <a:endParaRPr lang="en-US" sz="3759" b="1">
              <a:solidFill>
                <a:srgbClr val="446497"/>
              </a:solidFill>
              <a:latin typeface="Canva Sans Bold"/>
              <a:ea typeface="Canva Sans Bold"/>
              <a:cs typeface="Canva Sans Bold"/>
              <a:sym typeface="Canva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2735995" y="6092654"/>
            <a:ext cx="4261735" cy="1251026"/>
          </a:xfrm>
          <a:custGeom>
            <a:avLst/>
            <a:gdLst/>
            <a:ahLst/>
            <a:cxnLst/>
            <a:rect l="l" t="t" r="r" b="b"/>
            <a:pathLst>
              <a:path w="4261735" h="1251026">
                <a:moveTo>
                  <a:pt x="0" y="0"/>
                </a:moveTo>
                <a:lnTo>
                  <a:pt x="4261736" y="0"/>
                </a:lnTo>
                <a:lnTo>
                  <a:pt x="4261736" y="1251026"/>
                </a:lnTo>
                <a:lnTo>
                  <a:pt x="0" y="1251026"/>
                </a:lnTo>
                <a:lnTo>
                  <a:pt x="0" y="0"/>
                </a:lnTo>
                <a:close/>
              </a:path>
            </a:pathLst>
          </a:custGeom>
          <a:blipFill>
            <a:blip r:embed="rId12"/>
            <a:stretch>
              <a:fillRect/>
            </a:stretch>
          </a:blipFill>
        </p:spPr>
      </p:sp>
      <p:sp>
        <p:nvSpPr>
          <p:cNvPr id="22" name="Freeform 22"/>
          <p:cNvSpPr/>
          <p:nvPr/>
        </p:nvSpPr>
        <p:spPr>
          <a:xfrm>
            <a:off x="1324125" y="3048909"/>
            <a:ext cx="2976466" cy="2299320"/>
          </a:xfrm>
          <a:custGeom>
            <a:avLst/>
            <a:gdLst/>
            <a:ahLst/>
            <a:cxnLst/>
            <a:rect l="l" t="t" r="r" b="b"/>
            <a:pathLst>
              <a:path w="2976466" h="2299320">
                <a:moveTo>
                  <a:pt x="0" y="0"/>
                </a:moveTo>
                <a:lnTo>
                  <a:pt x="2976466" y="0"/>
                </a:lnTo>
                <a:lnTo>
                  <a:pt x="2976466" y="2299320"/>
                </a:lnTo>
                <a:lnTo>
                  <a:pt x="0" y="2299320"/>
                </a:lnTo>
                <a:lnTo>
                  <a:pt x="0" y="0"/>
                </a:lnTo>
                <a:close/>
              </a:path>
            </a:pathLst>
          </a:custGeom>
          <a:blipFill>
            <a:blip r:embed="rId13"/>
            <a:stretch>
              <a:fillRect/>
            </a:stretch>
          </a:blipFill>
        </p:spPr>
      </p:sp>
      <p:sp>
        <p:nvSpPr>
          <p:cNvPr id="23" name="TextBox 23"/>
          <p:cNvSpPr txBox="1"/>
          <p:nvPr/>
        </p:nvSpPr>
        <p:spPr>
          <a:xfrm>
            <a:off x="2058098" y="1620253"/>
            <a:ext cx="14493736"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Starting in September</a:t>
            </a:r>
          </a:p>
        </p:txBody>
      </p:sp>
      <p:sp>
        <p:nvSpPr>
          <p:cNvPr id="24" name="TextBox 24"/>
          <p:cNvSpPr txBox="1"/>
          <p:nvPr/>
        </p:nvSpPr>
        <p:spPr>
          <a:xfrm>
            <a:off x="1324125" y="5710179"/>
            <a:ext cx="11123398" cy="2779396"/>
          </a:xfrm>
          <a:prstGeom prst="rect">
            <a:avLst/>
          </a:prstGeom>
        </p:spPr>
        <p:txBody>
          <a:bodyPr lIns="0" tIns="0" rIns="0" bIns="0" rtlCol="0" anchor="t">
            <a:spAutoFit/>
          </a:bodyPr>
          <a:lstStyle/>
          <a:p>
            <a:pPr algn="ctr">
              <a:lnSpc>
                <a:spcPts val="4454"/>
              </a:lnSpc>
            </a:pPr>
            <a:r>
              <a:rPr lang="en-US" sz="2699">
                <a:solidFill>
                  <a:srgbClr val="446497"/>
                </a:solidFill>
                <a:latin typeface="Canva Sans"/>
                <a:ea typeface="Canva Sans"/>
                <a:cs typeface="Canva Sans"/>
                <a:sym typeface="Canva Sans"/>
              </a:rPr>
              <a:t>At Carleton Green, we use Class Dojo to connect you to your child’s school experience. We share photos, videos and announcements on a regular basis. In September, please look out for a special QR code to help you link to your child’s class.</a:t>
            </a:r>
          </a:p>
          <a:p>
            <a:pPr algn="ctr">
              <a:lnSpc>
                <a:spcPts val="4454"/>
              </a:lnSpc>
            </a:pPr>
            <a:endParaRPr lang="en-US" sz="2699">
              <a:solidFill>
                <a:srgbClr val="446497"/>
              </a:solidFill>
              <a:latin typeface="Canva Sans"/>
              <a:ea typeface="Canva Sans"/>
              <a:cs typeface="Canva Sans"/>
              <a:sym typeface="Canva Sans"/>
            </a:endParaRPr>
          </a:p>
        </p:txBody>
      </p:sp>
      <p:sp>
        <p:nvSpPr>
          <p:cNvPr id="25" name="TextBox 25"/>
          <p:cNvSpPr txBox="1"/>
          <p:nvPr/>
        </p:nvSpPr>
        <p:spPr>
          <a:xfrm>
            <a:off x="4414687" y="3027946"/>
            <a:ext cx="12583044" cy="2217420"/>
          </a:xfrm>
          <a:prstGeom prst="rect">
            <a:avLst/>
          </a:prstGeom>
        </p:spPr>
        <p:txBody>
          <a:bodyPr lIns="0" tIns="0" rIns="0" bIns="0" rtlCol="0" anchor="t">
            <a:spAutoFit/>
          </a:bodyPr>
          <a:lstStyle/>
          <a:p>
            <a:pPr algn="ctr">
              <a:lnSpc>
                <a:spcPts val="4455"/>
              </a:lnSpc>
            </a:pPr>
            <a:r>
              <a:rPr lang="en-US" sz="2700">
                <a:solidFill>
                  <a:srgbClr val="446497"/>
                </a:solidFill>
                <a:latin typeface="Canva Sans"/>
                <a:ea typeface="Canva Sans"/>
                <a:cs typeface="Canva Sans"/>
                <a:sym typeface="Canva Sans"/>
              </a:rPr>
              <a:t>Once the EYFS team have had the chance to get to know your child, they will be assigned to either Yellow or Brown Ducklings class. You will find out which class and teacher they will have after the stay and play morning on </a:t>
            </a:r>
            <a:r>
              <a:rPr lang="en-US" sz="2700" b="1">
                <a:solidFill>
                  <a:srgbClr val="446497"/>
                </a:solidFill>
                <a:latin typeface="Canva Sans Bold"/>
                <a:ea typeface="Canva Sans Bold"/>
                <a:cs typeface="Canva Sans Bold"/>
                <a:sym typeface="Canva Sans Bold"/>
              </a:rPr>
              <a:t>Thursday 3rd July 2025.</a:t>
            </a:r>
          </a:p>
        </p:txBody>
      </p:sp>
      <p:sp>
        <p:nvSpPr>
          <p:cNvPr id="26" name="TextBox 26"/>
          <p:cNvSpPr txBox="1"/>
          <p:nvPr/>
        </p:nvSpPr>
        <p:spPr>
          <a:xfrm>
            <a:off x="1736066" y="8515255"/>
            <a:ext cx="14498420" cy="597243"/>
          </a:xfrm>
          <a:prstGeom prst="rect">
            <a:avLst/>
          </a:prstGeom>
        </p:spPr>
        <p:txBody>
          <a:bodyPr lIns="0" tIns="0" rIns="0" bIns="0" rtlCol="0" anchor="t">
            <a:spAutoFit/>
          </a:bodyPr>
          <a:lstStyle/>
          <a:p>
            <a:pPr algn="ctr">
              <a:lnSpc>
                <a:spcPts val="3983"/>
              </a:lnSpc>
            </a:pPr>
            <a:r>
              <a:rPr lang="en-US" sz="4425">
                <a:solidFill>
                  <a:srgbClr val="446497"/>
                </a:solidFill>
                <a:latin typeface="Bryndan Write"/>
                <a:ea typeface="Bryndan Write"/>
                <a:cs typeface="Bryndan Write"/>
                <a:sym typeface="Bryndan Write"/>
              </a:rPr>
              <a:t>Our First Day - Tuesday 2nd September 2025 at 8.55am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1054151"/>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2583989" y="2893341"/>
            <a:ext cx="13120022" cy="4046601"/>
          </a:xfrm>
          <a:prstGeom prst="rect">
            <a:avLst/>
          </a:prstGeom>
        </p:spPr>
        <p:txBody>
          <a:bodyPr lIns="0" tIns="0" rIns="0" bIns="0" rtlCol="0" anchor="t">
            <a:spAutoFit/>
          </a:bodyPr>
          <a:lstStyle/>
          <a:p>
            <a:pPr algn="ctr">
              <a:lnSpc>
                <a:spcPts val="9763"/>
              </a:lnSpc>
            </a:pPr>
            <a:r>
              <a:rPr lang="en-US" sz="13751">
                <a:solidFill>
                  <a:srgbClr val="446497"/>
                </a:solidFill>
                <a:latin typeface="Bryndan Write"/>
                <a:ea typeface="Bryndan Write"/>
                <a:cs typeface="Bryndan Write"/>
                <a:sym typeface="Bryndan Write"/>
              </a:rPr>
              <a:t>Thank you for choosing Carleton Green!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2056721" y="4371752"/>
            <a:ext cx="14174557" cy="1488451"/>
          </a:xfrm>
          <a:prstGeom prst="rect">
            <a:avLst/>
          </a:prstGeom>
        </p:spPr>
        <p:txBody>
          <a:bodyPr lIns="0" tIns="0" rIns="0" bIns="0" rtlCol="0" anchor="t">
            <a:spAutoFit/>
          </a:bodyPr>
          <a:lstStyle/>
          <a:p>
            <a:pPr algn="ctr">
              <a:lnSpc>
                <a:spcPts val="9266"/>
              </a:lnSpc>
            </a:pPr>
            <a:r>
              <a:rPr lang="en-US" sz="13051">
                <a:solidFill>
                  <a:srgbClr val="446497"/>
                </a:solidFill>
                <a:latin typeface="Bryndan Write"/>
                <a:ea typeface="Bryndan Write"/>
                <a:cs typeface="Bryndan Write"/>
                <a:sym typeface="Bryndan Write"/>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4014670" y="6749951"/>
            <a:ext cx="1796988" cy="2536924"/>
          </a:xfrm>
          <a:custGeom>
            <a:avLst/>
            <a:gdLst/>
            <a:ahLst/>
            <a:cxnLst/>
            <a:rect l="l" t="t" r="r" b="b"/>
            <a:pathLst>
              <a:path w="1796988" h="2536924">
                <a:moveTo>
                  <a:pt x="0" y="0"/>
                </a:moveTo>
                <a:lnTo>
                  <a:pt x="1796988" y="0"/>
                </a:lnTo>
                <a:lnTo>
                  <a:pt x="1796988" y="2536924"/>
                </a:lnTo>
                <a:lnTo>
                  <a:pt x="0" y="2536924"/>
                </a:lnTo>
                <a:lnTo>
                  <a:pt x="0" y="0"/>
                </a:lnTo>
                <a:close/>
              </a:path>
            </a:pathLst>
          </a:custGeom>
          <a:blipFill>
            <a:blip r:embed="rId12"/>
            <a:stretch>
              <a:fillRect/>
            </a:stretch>
          </a:blipFill>
        </p:spPr>
      </p:sp>
      <p:sp>
        <p:nvSpPr>
          <p:cNvPr id="22" name="Freeform 22"/>
          <p:cNvSpPr/>
          <p:nvPr/>
        </p:nvSpPr>
        <p:spPr>
          <a:xfrm>
            <a:off x="12965536" y="6721376"/>
            <a:ext cx="1796988" cy="2536924"/>
          </a:xfrm>
          <a:custGeom>
            <a:avLst/>
            <a:gdLst/>
            <a:ahLst/>
            <a:cxnLst/>
            <a:rect l="l" t="t" r="r" b="b"/>
            <a:pathLst>
              <a:path w="1796988" h="2536924">
                <a:moveTo>
                  <a:pt x="0" y="0"/>
                </a:moveTo>
                <a:lnTo>
                  <a:pt x="1796988" y="0"/>
                </a:lnTo>
                <a:lnTo>
                  <a:pt x="1796988" y="2536924"/>
                </a:lnTo>
                <a:lnTo>
                  <a:pt x="0" y="2536924"/>
                </a:lnTo>
                <a:lnTo>
                  <a:pt x="0" y="0"/>
                </a:lnTo>
                <a:close/>
              </a:path>
            </a:pathLst>
          </a:custGeom>
          <a:blipFill>
            <a:blip r:embed="rId13"/>
            <a:stretch>
              <a:fillRect/>
            </a:stretch>
          </a:blipFill>
        </p:spPr>
      </p:sp>
      <p:sp>
        <p:nvSpPr>
          <p:cNvPr id="23" name="Freeform 23"/>
          <p:cNvSpPr/>
          <p:nvPr/>
        </p:nvSpPr>
        <p:spPr>
          <a:xfrm>
            <a:off x="8245506" y="3256814"/>
            <a:ext cx="2099420" cy="2963888"/>
          </a:xfrm>
          <a:custGeom>
            <a:avLst/>
            <a:gdLst/>
            <a:ahLst/>
            <a:cxnLst/>
            <a:rect l="l" t="t" r="r" b="b"/>
            <a:pathLst>
              <a:path w="2099420" h="2963888">
                <a:moveTo>
                  <a:pt x="0" y="0"/>
                </a:moveTo>
                <a:lnTo>
                  <a:pt x="2099420" y="0"/>
                </a:lnTo>
                <a:lnTo>
                  <a:pt x="2099420" y="2963888"/>
                </a:lnTo>
                <a:lnTo>
                  <a:pt x="0" y="2963888"/>
                </a:lnTo>
                <a:lnTo>
                  <a:pt x="0" y="0"/>
                </a:lnTo>
                <a:close/>
              </a:path>
            </a:pathLst>
          </a:custGeom>
          <a:blipFill>
            <a:blip r:embed="rId14"/>
            <a:stretch>
              <a:fillRect/>
            </a:stretch>
          </a:blipFill>
        </p:spPr>
      </p:sp>
      <p:sp>
        <p:nvSpPr>
          <p:cNvPr id="24" name="TextBox 24"/>
          <p:cNvSpPr txBox="1"/>
          <p:nvPr/>
        </p:nvSpPr>
        <p:spPr>
          <a:xfrm>
            <a:off x="3725998" y="1390650"/>
            <a:ext cx="10242053"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school team</a:t>
            </a:r>
          </a:p>
        </p:txBody>
      </p:sp>
      <p:sp>
        <p:nvSpPr>
          <p:cNvPr id="25" name="TextBox 25"/>
          <p:cNvSpPr txBox="1"/>
          <p:nvPr/>
        </p:nvSpPr>
        <p:spPr>
          <a:xfrm>
            <a:off x="4008207" y="2696452"/>
            <a:ext cx="11185970" cy="560362"/>
          </a:xfrm>
          <a:prstGeom prst="rect">
            <a:avLst/>
          </a:prstGeom>
        </p:spPr>
        <p:txBody>
          <a:bodyPr lIns="0" tIns="0" rIns="0" bIns="0" rtlCol="0" anchor="t">
            <a:spAutoFit/>
          </a:bodyPr>
          <a:lstStyle/>
          <a:p>
            <a:pPr algn="ctr">
              <a:lnSpc>
                <a:spcPts val="3786"/>
              </a:lnSpc>
            </a:pPr>
            <a:r>
              <a:rPr lang="en-US" sz="4207">
                <a:solidFill>
                  <a:srgbClr val="446497"/>
                </a:solidFill>
                <a:latin typeface="Bryndan Write"/>
                <a:ea typeface="Bryndan Write"/>
                <a:cs typeface="Bryndan Write"/>
                <a:sym typeface="Bryndan Write"/>
              </a:rPr>
              <a:t>Mrs S Clark - Headteacher, DSL and SENDCO</a:t>
            </a:r>
          </a:p>
        </p:txBody>
      </p:sp>
      <p:sp>
        <p:nvSpPr>
          <p:cNvPr id="26" name="TextBox 26"/>
          <p:cNvSpPr txBox="1"/>
          <p:nvPr/>
        </p:nvSpPr>
        <p:spPr>
          <a:xfrm>
            <a:off x="1450008" y="6296902"/>
            <a:ext cx="8151184" cy="560362"/>
          </a:xfrm>
          <a:prstGeom prst="rect">
            <a:avLst/>
          </a:prstGeom>
        </p:spPr>
        <p:txBody>
          <a:bodyPr lIns="0" tIns="0" rIns="0" bIns="0" rtlCol="0" anchor="t">
            <a:spAutoFit/>
          </a:bodyPr>
          <a:lstStyle/>
          <a:p>
            <a:pPr algn="l">
              <a:lnSpc>
                <a:spcPts val="3786"/>
              </a:lnSpc>
            </a:pPr>
            <a:r>
              <a:rPr lang="en-US" sz="4207">
                <a:solidFill>
                  <a:srgbClr val="446497"/>
                </a:solidFill>
                <a:latin typeface="Bryndan Write"/>
                <a:ea typeface="Bryndan Write"/>
                <a:cs typeface="Bryndan Write"/>
                <a:sym typeface="Bryndan Write"/>
              </a:rPr>
              <a:t>Miss R Savage - Business Manager</a:t>
            </a:r>
          </a:p>
        </p:txBody>
      </p:sp>
      <p:sp>
        <p:nvSpPr>
          <p:cNvPr id="27" name="TextBox 27"/>
          <p:cNvSpPr txBox="1"/>
          <p:nvPr/>
        </p:nvSpPr>
        <p:spPr>
          <a:xfrm>
            <a:off x="9841171" y="6296902"/>
            <a:ext cx="7542176" cy="560362"/>
          </a:xfrm>
          <a:prstGeom prst="rect">
            <a:avLst/>
          </a:prstGeom>
        </p:spPr>
        <p:txBody>
          <a:bodyPr lIns="0" tIns="0" rIns="0" bIns="0" rtlCol="0" anchor="t">
            <a:spAutoFit/>
          </a:bodyPr>
          <a:lstStyle/>
          <a:p>
            <a:pPr algn="l">
              <a:lnSpc>
                <a:spcPts val="3786"/>
              </a:lnSpc>
            </a:pPr>
            <a:r>
              <a:rPr lang="en-US" sz="4207">
                <a:solidFill>
                  <a:srgbClr val="446497"/>
                </a:solidFill>
                <a:latin typeface="Bryndan Write"/>
                <a:ea typeface="Bryndan Write"/>
                <a:cs typeface="Bryndan Write"/>
                <a:sym typeface="Bryndan Write"/>
              </a:rPr>
              <a:t> Mrs A Catterall - EYFS Lead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929010" y="2676994"/>
            <a:ext cx="1796988" cy="2536924"/>
          </a:xfrm>
          <a:custGeom>
            <a:avLst/>
            <a:gdLst/>
            <a:ahLst/>
            <a:cxnLst/>
            <a:rect l="l" t="t" r="r" b="b"/>
            <a:pathLst>
              <a:path w="1796988" h="2536924">
                <a:moveTo>
                  <a:pt x="0" y="0"/>
                </a:moveTo>
                <a:lnTo>
                  <a:pt x="1796988" y="0"/>
                </a:lnTo>
                <a:lnTo>
                  <a:pt x="1796988" y="2536924"/>
                </a:lnTo>
                <a:lnTo>
                  <a:pt x="0" y="2536924"/>
                </a:lnTo>
                <a:lnTo>
                  <a:pt x="0" y="0"/>
                </a:lnTo>
                <a:close/>
              </a:path>
            </a:pathLst>
          </a:custGeom>
          <a:blipFill>
            <a:blip r:embed="rId12"/>
            <a:stretch>
              <a:fillRect/>
            </a:stretch>
          </a:blipFill>
        </p:spPr>
      </p:sp>
      <p:sp>
        <p:nvSpPr>
          <p:cNvPr id="22" name="Freeform 22"/>
          <p:cNvSpPr/>
          <p:nvPr/>
        </p:nvSpPr>
        <p:spPr>
          <a:xfrm>
            <a:off x="6014054" y="2744873"/>
            <a:ext cx="1817229" cy="2565499"/>
          </a:xfrm>
          <a:custGeom>
            <a:avLst/>
            <a:gdLst/>
            <a:ahLst/>
            <a:cxnLst/>
            <a:rect l="l" t="t" r="r" b="b"/>
            <a:pathLst>
              <a:path w="1817229" h="2565499">
                <a:moveTo>
                  <a:pt x="0" y="0"/>
                </a:moveTo>
                <a:lnTo>
                  <a:pt x="1817229" y="0"/>
                </a:lnTo>
                <a:lnTo>
                  <a:pt x="1817229" y="2565499"/>
                </a:lnTo>
                <a:lnTo>
                  <a:pt x="0" y="2565499"/>
                </a:lnTo>
                <a:lnTo>
                  <a:pt x="0" y="0"/>
                </a:lnTo>
                <a:close/>
              </a:path>
            </a:pathLst>
          </a:custGeom>
          <a:blipFill>
            <a:blip r:embed="rId13"/>
            <a:stretch>
              <a:fillRect/>
            </a:stretch>
          </a:blipFill>
        </p:spPr>
      </p:sp>
      <p:sp>
        <p:nvSpPr>
          <p:cNvPr id="23" name="Freeform 23"/>
          <p:cNvSpPr/>
          <p:nvPr/>
        </p:nvSpPr>
        <p:spPr>
          <a:xfrm>
            <a:off x="10274222" y="2749239"/>
            <a:ext cx="1811044" cy="2556768"/>
          </a:xfrm>
          <a:custGeom>
            <a:avLst/>
            <a:gdLst/>
            <a:ahLst/>
            <a:cxnLst/>
            <a:rect l="l" t="t" r="r" b="b"/>
            <a:pathLst>
              <a:path w="1811044" h="2556768">
                <a:moveTo>
                  <a:pt x="0" y="0"/>
                </a:moveTo>
                <a:lnTo>
                  <a:pt x="1811044" y="0"/>
                </a:lnTo>
                <a:lnTo>
                  <a:pt x="1811044" y="2556768"/>
                </a:lnTo>
                <a:lnTo>
                  <a:pt x="0" y="2556768"/>
                </a:lnTo>
                <a:lnTo>
                  <a:pt x="0" y="0"/>
                </a:lnTo>
                <a:close/>
              </a:path>
            </a:pathLst>
          </a:custGeom>
          <a:blipFill>
            <a:blip r:embed="rId14"/>
            <a:stretch>
              <a:fillRect/>
            </a:stretch>
          </a:blipFill>
        </p:spPr>
      </p:sp>
      <p:sp>
        <p:nvSpPr>
          <p:cNvPr id="24" name="Freeform 24"/>
          <p:cNvSpPr/>
          <p:nvPr/>
        </p:nvSpPr>
        <p:spPr>
          <a:xfrm>
            <a:off x="13968051" y="2796183"/>
            <a:ext cx="1777792" cy="2509824"/>
          </a:xfrm>
          <a:custGeom>
            <a:avLst/>
            <a:gdLst/>
            <a:ahLst/>
            <a:cxnLst/>
            <a:rect l="l" t="t" r="r" b="b"/>
            <a:pathLst>
              <a:path w="1777792" h="2509824">
                <a:moveTo>
                  <a:pt x="0" y="0"/>
                </a:moveTo>
                <a:lnTo>
                  <a:pt x="1777792" y="0"/>
                </a:lnTo>
                <a:lnTo>
                  <a:pt x="1777792" y="2509824"/>
                </a:lnTo>
                <a:lnTo>
                  <a:pt x="0" y="2509824"/>
                </a:lnTo>
                <a:lnTo>
                  <a:pt x="0" y="0"/>
                </a:lnTo>
                <a:close/>
              </a:path>
            </a:pathLst>
          </a:custGeom>
          <a:blipFill>
            <a:blip r:embed="rId15"/>
            <a:stretch>
              <a:fillRect/>
            </a:stretch>
          </a:blipFill>
        </p:spPr>
      </p:sp>
      <p:sp>
        <p:nvSpPr>
          <p:cNvPr id="25" name="Freeform 25"/>
          <p:cNvSpPr/>
          <p:nvPr/>
        </p:nvSpPr>
        <p:spPr>
          <a:xfrm>
            <a:off x="6014054" y="6058152"/>
            <a:ext cx="1784619" cy="2519462"/>
          </a:xfrm>
          <a:custGeom>
            <a:avLst/>
            <a:gdLst/>
            <a:ahLst/>
            <a:cxnLst/>
            <a:rect l="l" t="t" r="r" b="b"/>
            <a:pathLst>
              <a:path w="1784619" h="2519462">
                <a:moveTo>
                  <a:pt x="0" y="0"/>
                </a:moveTo>
                <a:lnTo>
                  <a:pt x="1784619" y="0"/>
                </a:lnTo>
                <a:lnTo>
                  <a:pt x="1784619" y="2519462"/>
                </a:lnTo>
                <a:lnTo>
                  <a:pt x="0" y="2519462"/>
                </a:lnTo>
                <a:lnTo>
                  <a:pt x="0" y="0"/>
                </a:lnTo>
                <a:close/>
              </a:path>
            </a:pathLst>
          </a:custGeom>
          <a:blipFill>
            <a:blip r:embed="rId16"/>
            <a:stretch>
              <a:fillRect/>
            </a:stretch>
          </a:blipFill>
        </p:spPr>
      </p:sp>
      <p:sp>
        <p:nvSpPr>
          <p:cNvPr id="26" name="Freeform 26"/>
          <p:cNvSpPr/>
          <p:nvPr/>
        </p:nvSpPr>
        <p:spPr>
          <a:xfrm>
            <a:off x="1929010" y="5936061"/>
            <a:ext cx="1841734" cy="2600095"/>
          </a:xfrm>
          <a:custGeom>
            <a:avLst/>
            <a:gdLst/>
            <a:ahLst/>
            <a:cxnLst/>
            <a:rect l="l" t="t" r="r" b="b"/>
            <a:pathLst>
              <a:path w="1841734" h="2600095">
                <a:moveTo>
                  <a:pt x="0" y="0"/>
                </a:moveTo>
                <a:lnTo>
                  <a:pt x="1841735" y="0"/>
                </a:lnTo>
                <a:lnTo>
                  <a:pt x="1841735" y="2600096"/>
                </a:lnTo>
                <a:lnTo>
                  <a:pt x="0" y="2600096"/>
                </a:lnTo>
                <a:lnTo>
                  <a:pt x="0" y="0"/>
                </a:lnTo>
                <a:close/>
              </a:path>
            </a:pathLst>
          </a:custGeom>
          <a:blipFill>
            <a:blip r:embed="rId17"/>
            <a:stretch>
              <a:fillRect/>
            </a:stretch>
          </a:blipFill>
        </p:spPr>
      </p:sp>
      <p:sp>
        <p:nvSpPr>
          <p:cNvPr id="27" name="Freeform 27"/>
          <p:cNvSpPr/>
          <p:nvPr/>
        </p:nvSpPr>
        <p:spPr>
          <a:xfrm>
            <a:off x="10286992" y="6105096"/>
            <a:ext cx="1751367" cy="2472518"/>
          </a:xfrm>
          <a:custGeom>
            <a:avLst/>
            <a:gdLst/>
            <a:ahLst/>
            <a:cxnLst/>
            <a:rect l="l" t="t" r="r" b="b"/>
            <a:pathLst>
              <a:path w="1751367" h="2472518">
                <a:moveTo>
                  <a:pt x="0" y="0"/>
                </a:moveTo>
                <a:lnTo>
                  <a:pt x="1751367" y="0"/>
                </a:lnTo>
                <a:lnTo>
                  <a:pt x="1751367" y="2472518"/>
                </a:lnTo>
                <a:lnTo>
                  <a:pt x="0" y="2472518"/>
                </a:lnTo>
                <a:lnTo>
                  <a:pt x="0" y="0"/>
                </a:lnTo>
                <a:close/>
              </a:path>
            </a:pathLst>
          </a:custGeom>
          <a:blipFill>
            <a:blip r:embed="rId18"/>
            <a:stretch>
              <a:fillRect/>
            </a:stretch>
          </a:blipFill>
        </p:spPr>
      </p:sp>
      <p:sp>
        <p:nvSpPr>
          <p:cNvPr id="28" name="Freeform 28"/>
          <p:cNvSpPr/>
          <p:nvPr/>
        </p:nvSpPr>
        <p:spPr>
          <a:xfrm>
            <a:off x="13981396" y="6058152"/>
            <a:ext cx="1764447" cy="2490984"/>
          </a:xfrm>
          <a:custGeom>
            <a:avLst/>
            <a:gdLst/>
            <a:ahLst/>
            <a:cxnLst/>
            <a:rect l="l" t="t" r="r" b="b"/>
            <a:pathLst>
              <a:path w="1764447" h="2490984">
                <a:moveTo>
                  <a:pt x="0" y="0"/>
                </a:moveTo>
                <a:lnTo>
                  <a:pt x="1764447" y="0"/>
                </a:lnTo>
                <a:lnTo>
                  <a:pt x="1764447" y="2490985"/>
                </a:lnTo>
                <a:lnTo>
                  <a:pt x="0" y="2490985"/>
                </a:lnTo>
                <a:lnTo>
                  <a:pt x="0" y="0"/>
                </a:lnTo>
                <a:close/>
              </a:path>
            </a:pathLst>
          </a:custGeom>
          <a:blipFill>
            <a:blip r:embed="rId19"/>
            <a:stretch>
              <a:fillRect/>
            </a:stretch>
          </a:blipFill>
        </p:spPr>
      </p:sp>
      <p:sp>
        <p:nvSpPr>
          <p:cNvPr id="29" name="TextBox 29"/>
          <p:cNvSpPr txBox="1"/>
          <p:nvPr/>
        </p:nvSpPr>
        <p:spPr>
          <a:xfrm>
            <a:off x="3725998" y="1390650"/>
            <a:ext cx="10242053"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EYFS team</a:t>
            </a:r>
          </a:p>
        </p:txBody>
      </p:sp>
      <p:sp>
        <p:nvSpPr>
          <p:cNvPr id="30" name="TextBox 30"/>
          <p:cNvSpPr txBox="1"/>
          <p:nvPr/>
        </p:nvSpPr>
        <p:spPr>
          <a:xfrm>
            <a:off x="1390183" y="5344107"/>
            <a:ext cx="3279433" cy="4964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A Catterall - Yellow Ducklings Class Teacher</a:t>
            </a:r>
          </a:p>
        </p:txBody>
      </p:sp>
      <p:sp>
        <p:nvSpPr>
          <p:cNvPr id="31" name="TextBox 31"/>
          <p:cNvSpPr txBox="1"/>
          <p:nvPr/>
        </p:nvSpPr>
        <p:spPr>
          <a:xfrm>
            <a:off x="1293806" y="86695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Miss J Watmough - LSA</a:t>
            </a:r>
          </a:p>
        </p:txBody>
      </p:sp>
      <p:sp>
        <p:nvSpPr>
          <p:cNvPr id="32" name="TextBox 32"/>
          <p:cNvSpPr txBox="1"/>
          <p:nvPr/>
        </p:nvSpPr>
        <p:spPr>
          <a:xfrm>
            <a:off x="5282952" y="5419744"/>
            <a:ext cx="3279433" cy="4964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Miss S Lees- Brown Ducklings Class Teacher</a:t>
            </a:r>
          </a:p>
        </p:txBody>
      </p:sp>
      <p:sp>
        <p:nvSpPr>
          <p:cNvPr id="33" name="TextBox 33"/>
          <p:cNvSpPr txBox="1"/>
          <p:nvPr/>
        </p:nvSpPr>
        <p:spPr>
          <a:xfrm>
            <a:off x="5282952" y="8720489"/>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Z Strickland - LSA</a:t>
            </a:r>
          </a:p>
        </p:txBody>
      </p:sp>
      <p:sp>
        <p:nvSpPr>
          <p:cNvPr id="34" name="TextBox 34"/>
          <p:cNvSpPr txBox="1"/>
          <p:nvPr/>
        </p:nvSpPr>
        <p:spPr>
          <a:xfrm>
            <a:off x="9686103" y="54584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J Stock - HLTA</a:t>
            </a:r>
          </a:p>
        </p:txBody>
      </p:sp>
      <p:sp>
        <p:nvSpPr>
          <p:cNvPr id="35" name="TextBox 35"/>
          <p:cNvSpPr txBox="1"/>
          <p:nvPr/>
        </p:nvSpPr>
        <p:spPr>
          <a:xfrm>
            <a:off x="9686103" y="86695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Miss L wilson - LSA</a:t>
            </a:r>
          </a:p>
        </p:txBody>
      </p:sp>
      <p:sp>
        <p:nvSpPr>
          <p:cNvPr id="36" name="TextBox 36"/>
          <p:cNvSpPr txBox="1"/>
          <p:nvPr/>
        </p:nvSpPr>
        <p:spPr>
          <a:xfrm>
            <a:off x="13272401" y="5419744"/>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L Richardson - LSA</a:t>
            </a:r>
          </a:p>
        </p:txBody>
      </p:sp>
      <p:sp>
        <p:nvSpPr>
          <p:cNvPr id="37" name="TextBox 37"/>
          <p:cNvSpPr txBox="1"/>
          <p:nvPr/>
        </p:nvSpPr>
        <p:spPr>
          <a:xfrm>
            <a:off x="13272401" y="8669507"/>
            <a:ext cx="3279433" cy="267826"/>
          </a:xfrm>
          <a:prstGeom prst="rect">
            <a:avLst/>
          </a:prstGeom>
        </p:spPr>
        <p:txBody>
          <a:bodyPr lIns="0" tIns="0" rIns="0" bIns="0" rtlCol="0" anchor="t">
            <a:spAutoFit/>
          </a:bodyPr>
          <a:lstStyle/>
          <a:p>
            <a:pPr algn="ctr">
              <a:lnSpc>
                <a:spcPts val="1826"/>
              </a:lnSpc>
            </a:pPr>
            <a:r>
              <a:rPr lang="en-US" sz="2029">
                <a:solidFill>
                  <a:srgbClr val="446497"/>
                </a:solidFill>
                <a:latin typeface="Bryndan Write"/>
                <a:ea typeface="Bryndan Write"/>
                <a:cs typeface="Bryndan Write"/>
                <a:sym typeface="Bryndan Write"/>
              </a:rPr>
              <a:t> Mrs A Kelly - Bodell - LSA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491418"/>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1020046" y="3339572"/>
            <a:ext cx="4745304" cy="3395858"/>
          </a:xfrm>
          <a:custGeom>
            <a:avLst/>
            <a:gdLst/>
            <a:ahLst/>
            <a:cxnLst/>
            <a:rect l="l" t="t" r="r" b="b"/>
            <a:pathLst>
              <a:path w="4745304" h="3395858">
                <a:moveTo>
                  <a:pt x="0" y="0"/>
                </a:moveTo>
                <a:lnTo>
                  <a:pt x="4745305" y="0"/>
                </a:lnTo>
                <a:lnTo>
                  <a:pt x="4745305" y="3395858"/>
                </a:lnTo>
                <a:lnTo>
                  <a:pt x="0" y="3395858"/>
                </a:lnTo>
                <a:lnTo>
                  <a:pt x="0" y="0"/>
                </a:lnTo>
                <a:close/>
              </a:path>
            </a:pathLst>
          </a:custGeom>
          <a:blipFill>
            <a:blip r:embed="rId12"/>
            <a:stretch>
              <a:fillRect/>
            </a:stretch>
          </a:blipFill>
        </p:spPr>
      </p:sp>
      <p:sp>
        <p:nvSpPr>
          <p:cNvPr id="22" name="TextBox 22"/>
          <p:cNvSpPr txBox="1"/>
          <p:nvPr/>
        </p:nvSpPr>
        <p:spPr>
          <a:xfrm>
            <a:off x="1087213" y="2373512"/>
            <a:ext cx="9807400" cy="6782246"/>
          </a:xfrm>
          <a:prstGeom prst="rect">
            <a:avLst/>
          </a:prstGeom>
        </p:spPr>
        <p:txBody>
          <a:bodyPr lIns="0" tIns="0" rIns="0" bIns="0" rtlCol="0" anchor="t">
            <a:spAutoFit/>
          </a:bodyPr>
          <a:lstStyle/>
          <a:p>
            <a:pPr algn="ctr">
              <a:lnSpc>
                <a:spcPts val="4043"/>
              </a:lnSpc>
              <a:spcBef>
                <a:spcPct val="0"/>
              </a:spcBef>
            </a:pPr>
            <a:r>
              <a:rPr lang="en-US" sz="2888" u="sng">
                <a:solidFill>
                  <a:srgbClr val="446497"/>
                </a:solidFill>
                <a:latin typeface="Canva Sans"/>
                <a:ea typeface="Canva Sans"/>
                <a:cs typeface="Canva Sans"/>
                <a:sym typeface="Canva Sans"/>
              </a:rPr>
              <a:t>At Carleton Green we aim for our children to be:</a:t>
            </a:r>
          </a:p>
          <a:p>
            <a:pPr algn="ctr">
              <a:lnSpc>
                <a:spcPts val="4043"/>
              </a:lnSpc>
              <a:spcBef>
                <a:spcPct val="0"/>
              </a:spcBef>
            </a:pPr>
            <a:r>
              <a:rPr lang="en-US" sz="2888">
                <a:solidFill>
                  <a:srgbClr val="446497"/>
                </a:solidFill>
                <a:latin typeface="Canva Sans"/>
                <a:ea typeface="Canva Sans"/>
                <a:cs typeface="Canva Sans"/>
                <a:sym typeface="Canva Sans"/>
              </a:rPr>
              <a:t>•</a:t>
            </a:r>
          </a:p>
          <a:p>
            <a:pPr algn="ctr">
              <a:lnSpc>
                <a:spcPts val="5776"/>
              </a:lnSpc>
            </a:pPr>
            <a:r>
              <a:rPr lang="en-US" sz="3300">
                <a:solidFill>
                  <a:srgbClr val="446497"/>
                </a:solidFill>
                <a:latin typeface="Canva Sans"/>
                <a:ea typeface="Canva Sans"/>
                <a:cs typeface="Canva Sans"/>
                <a:sym typeface="Canva Sans"/>
              </a:rPr>
              <a:t>•Confident in their own ability</a:t>
            </a:r>
          </a:p>
          <a:p>
            <a:pPr algn="ctr">
              <a:lnSpc>
                <a:spcPts val="5776"/>
              </a:lnSpc>
            </a:pPr>
            <a:r>
              <a:rPr lang="en-US" sz="3300">
                <a:solidFill>
                  <a:srgbClr val="446497"/>
                </a:solidFill>
                <a:latin typeface="Canva Sans"/>
                <a:ea typeface="Canva Sans"/>
                <a:cs typeface="Canva Sans"/>
                <a:sym typeface="Canva Sans"/>
              </a:rPr>
              <a:t>•Achieve their full potential</a:t>
            </a:r>
          </a:p>
          <a:p>
            <a:pPr algn="ctr">
              <a:lnSpc>
                <a:spcPts val="5776"/>
              </a:lnSpc>
            </a:pPr>
            <a:r>
              <a:rPr lang="en-US" sz="3300">
                <a:solidFill>
                  <a:srgbClr val="446497"/>
                </a:solidFill>
                <a:latin typeface="Canva Sans"/>
                <a:ea typeface="Canva Sans"/>
                <a:cs typeface="Canva Sans"/>
                <a:sym typeface="Canva Sans"/>
              </a:rPr>
              <a:t>•Responsible and Reliable</a:t>
            </a:r>
          </a:p>
          <a:p>
            <a:pPr algn="ctr">
              <a:lnSpc>
                <a:spcPts val="5776"/>
              </a:lnSpc>
            </a:pPr>
            <a:r>
              <a:rPr lang="en-US" sz="3300">
                <a:solidFill>
                  <a:srgbClr val="446497"/>
                </a:solidFill>
                <a:latin typeface="Canva Sans"/>
                <a:ea typeface="Canva Sans"/>
                <a:cs typeface="Canva Sans"/>
                <a:sym typeface="Canva Sans"/>
              </a:rPr>
              <a:t>•Life-long Learners</a:t>
            </a:r>
          </a:p>
          <a:p>
            <a:pPr algn="ctr">
              <a:lnSpc>
                <a:spcPts val="5776"/>
              </a:lnSpc>
            </a:pPr>
            <a:r>
              <a:rPr lang="en-US" sz="3300">
                <a:solidFill>
                  <a:srgbClr val="446497"/>
                </a:solidFill>
                <a:latin typeface="Canva Sans"/>
                <a:ea typeface="Canva Sans"/>
                <a:cs typeface="Canva Sans"/>
                <a:sym typeface="Canva Sans"/>
              </a:rPr>
              <a:t>•Energetic and healthy</a:t>
            </a:r>
          </a:p>
          <a:p>
            <a:pPr algn="ctr">
              <a:lnSpc>
                <a:spcPts val="5776"/>
              </a:lnSpc>
            </a:pPr>
            <a:r>
              <a:rPr lang="en-US" sz="3300">
                <a:solidFill>
                  <a:srgbClr val="446497"/>
                </a:solidFill>
                <a:latin typeface="Canva Sans"/>
                <a:ea typeface="Canva Sans"/>
                <a:cs typeface="Canva Sans"/>
                <a:sym typeface="Canva Sans"/>
              </a:rPr>
              <a:t>•Trustworthy</a:t>
            </a:r>
          </a:p>
          <a:p>
            <a:pPr algn="ctr">
              <a:lnSpc>
                <a:spcPts val="5776"/>
              </a:lnSpc>
            </a:pPr>
            <a:r>
              <a:rPr lang="en-US" sz="3300">
                <a:solidFill>
                  <a:srgbClr val="446497"/>
                </a:solidFill>
                <a:latin typeface="Canva Sans"/>
                <a:ea typeface="Canva Sans"/>
                <a:cs typeface="Canva Sans"/>
                <a:sym typeface="Canva Sans"/>
              </a:rPr>
              <a:t>•Organised</a:t>
            </a:r>
          </a:p>
          <a:p>
            <a:pPr algn="ctr">
              <a:lnSpc>
                <a:spcPts val="5776"/>
              </a:lnSpc>
            </a:pPr>
            <a:r>
              <a:rPr lang="en-US" sz="3300">
                <a:solidFill>
                  <a:srgbClr val="446497"/>
                </a:solidFill>
                <a:latin typeface="Canva Sans"/>
                <a:ea typeface="Canva Sans"/>
                <a:cs typeface="Canva Sans"/>
                <a:sym typeface="Canva Sans"/>
              </a:rPr>
              <a:t>•Nurturing</a:t>
            </a:r>
          </a:p>
        </p:txBody>
      </p:sp>
      <p:sp>
        <p:nvSpPr>
          <p:cNvPr id="23" name="Freeform 23"/>
          <p:cNvSpPr/>
          <p:nvPr/>
        </p:nvSpPr>
        <p:spPr>
          <a:xfrm>
            <a:off x="8934870" y="7355555"/>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a:off x="10187543"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a:off x="11338504"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 name="Freeform 26"/>
          <p:cNvSpPr/>
          <p:nvPr/>
        </p:nvSpPr>
        <p:spPr>
          <a:xfrm>
            <a:off x="12485332" y="7398008"/>
            <a:ext cx="832504" cy="792960"/>
          </a:xfrm>
          <a:custGeom>
            <a:avLst/>
            <a:gdLst/>
            <a:ahLst/>
            <a:cxnLst/>
            <a:rect l="l" t="t" r="r" b="b"/>
            <a:pathLst>
              <a:path w="832504" h="792960">
                <a:moveTo>
                  <a:pt x="0" y="0"/>
                </a:moveTo>
                <a:lnTo>
                  <a:pt x="832504" y="0"/>
                </a:lnTo>
                <a:lnTo>
                  <a:pt x="832504" y="792960"/>
                </a:lnTo>
                <a:lnTo>
                  <a:pt x="0" y="79296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7" name="Freeform 27"/>
          <p:cNvSpPr/>
          <p:nvPr/>
        </p:nvSpPr>
        <p:spPr>
          <a:xfrm>
            <a:off x="13620050"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8" name="Freeform 28"/>
          <p:cNvSpPr/>
          <p:nvPr/>
        </p:nvSpPr>
        <p:spPr>
          <a:xfrm>
            <a:off x="14799066" y="7398008"/>
            <a:ext cx="832504" cy="792960"/>
          </a:xfrm>
          <a:custGeom>
            <a:avLst/>
            <a:gdLst/>
            <a:ahLst/>
            <a:cxnLst/>
            <a:rect l="l" t="t" r="r" b="b"/>
            <a:pathLst>
              <a:path w="832504" h="792960">
                <a:moveTo>
                  <a:pt x="0" y="0"/>
                </a:moveTo>
                <a:lnTo>
                  <a:pt x="832503" y="0"/>
                </a:lnTo>
                <a:lnTo>
                  <a:pt x="832503" y="792960"/>
                </a:lnTo>
                <a:lnTo>
                  <a:pt x="0" y="79296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9" name="Freeform 29"/>
          <p:cNvSpPr/>
          <p:nvPr/>
        </p:nvSpPr>
        <p:spPr>
          <a:xfrm>
            <a:off x="14649454" y="1089206"/>
            <a:ext cx="1902380" cy="1812017"/>
          </a:xfrm>
          <a:custGeom>
            <a:avLst/>
            <a:gdLst/>
            <a:ahLst/>
            <a:cxnLst/>
            <a:rect l="l" t="t" r="r" b="b"/>
            <a:pathLst>
              <a:path w="1902380" h="1812017">
                <a:moveTo>
                  <a:pt x="0" y="0"/>
                </a:moveTo>
                <a:lnTo>
                  <a:pt x="1902380" y="0"/>
                </a:lnTo>
                <a:lnTo>
                  <a:pt x="1902380" y="1812017"/>
                </a:lnTo>
                <a:lnTo>
                  <a:pt x="0" y="1812017"/>
                </a:lnTo>
                <a:lnTo>
                  <a:pt x="0" y="0"/>
                </a:lnTo>
                <a:close/>
              </a:path>
            </a:pathLst>
          </a:custGeom>
          <a:blipFill>
            <a:blip r:embed="rId25"/>
            <a:stretch>
              <a:fillRect/>
            </a:stretch>
          </a:blipFill>
        </p:spPr>
      </p:sp>
      <p:sp>
        <p:nvSpPr>
          <p:cNvPr id="30" name="TextBox 30"/>
          <p:cNvSpPr txBox="1"/>
          <p:nvPr/>
        </p:nvSpPr>
        <p:spPr>
          <a:xfrm>
            <a:off x="3725998" y="1228524"/>
            <a:ext cx="10242053"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The Carleton Code</a:t>
            </a:r>
          </a:p>
        </p:txBody>
      </p:sp>
      <p:sp>
        <p:nvSpPr>
          <p:cNvPr id="31" name="Freeform 31"/>
          <p:cNvSpPr/>
          <p:nvPr/>
        </p:nvSpPr>
        <p:spPr>
          <a:xfrm>
            <a:off x="15926154" y="7398008"/>
            <a:ext cx="832504" cy="792960"/>
          </a:xfrm>
          <a:custGeom>
            <a:avLst/>
            <a:gdLst/>
            <a:ahLst/>
            <a:cxnLst/>
            <a:rect l="l" t="t" r="r" b="b"/>
            <a:pathLst>
              <a:path w="832504" h="792960">
                <a:moveTo>
                  <a:pt x="0" y="0"/>
                </a:moveTo>
                <a:lnTo>
                  <a:pt x="832504" y="0"/>
                </a:lnTo>
                <a:lnTo>
                  <a:pt x="832504" y="792960"/>
                </a:lnTo>
                <a:lnTo>
                  <a:pt x="0" y="79296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3707170" y="2035456"/>
            <a:ext cx="11192394"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House Teams</a:t>
            </a:r>
          </a:p>
        </p:txBody>
      </p:sp>
      <p:sp>
        <p:nvSpPr>
          <p:cNvPr id="22" name="TextBox 22"/>
          <p:cNvSpPr txBox="1"/>
          <p:nvPr/>
        </p:nvSpPr>
        <p:spPr>
          <a:xfrm>
            <a:off x="2395855" y="2990613"/>
            <a:ext cx="13496290" cy="6197346"/>
          </a:xfrm>
          <a:prstGeom prst="rect">
            <a:avLst/>
          </a:prstGeom>
        </p:spPr>
        <p:txBody>
          <a:bodyPr lIns="0" tIns="0" rIns="0" bIns="0" rtlCol="0" anchor="t">
            <a:spAutoFit/>
          </a:bodyPr>
          <a:lstStyle/>
          <a:p>
            <a:pPr algn="ctr">
              <a:lnSpc>
                <a:spcPts val="3761"/>
              </a:lnSpc>
            </a:pPr>
            <a:r>
              <a:rPr lang="en-US" sz="3300">
                <a:solidFill>
                  <a:srgbClr val="446497"/>
                </a:solidFill>
                <a:latin typeface="Canva Sans"/>
                <a:ea typeface="Canva Sans"/>
                <a:cs typeface="Canva Sans"/>
                <a:sym typeface="Canva Sans"/>
              </a:rPr>
              <a:t>At Carleton Green, we have four house teams.</a:t>
            </a:r>
          </a:p>
          <a:p>
            <a:pPr algn="ctr">
              <a:lnSpc>
                <a:spcPts val="3761"/>
              </a:lnSpc>
            </a:pPr>
            <a:r>
              <a:rPr lang="en-US" sz="3300" b="1">
                <a:solidFill>
                  <a:srgbClr val="FF3131"/>
                </a:solidFill>
                <a:latin typeface="Canva Sans Bold"/>
                <a:ea typeface="Canva Sans Bold"/>
                <a:cs typeface="Canva Sans Bold"/>
                <a:sym typeface="Canva Sans Bold"/>
              </a:rPr>
              <a:t>Athena</a:t>
            </a:r>
          </a:p>
          <a:p>
            <a:pPr algn="ctr">
              <a:lnSpc>
                <a:spcPts val="3761"/>
              </a:lnSpc>
            </a:pPr>
            <a:r>
              <a:rPr lang="en-US" sz="3300" b="1">
                <a:solidFill>
                  <a:srgbClr val="008000"/>
                </a:solidFill>
                <a:latin typeface="Canva Sans Bold"/>
                <a:ea typeface="Canva Sans Bold"/>
                <a:cs typeface="Canva Sans Bold"/>
                <a:sym typeface="Canva Sans Bold"/>
              </a:rPr>
              <a:t>Demeter</a:t>
            </a:r>
          </a:p>
          <a:p>
            <a:pPr algn="ctr">
              <a:lnSpc>
                <a:spcPts val="3761"/>
              </a:lnSpc>
            </a:pPr>
            <a:r>
              <a:rPr lang="en-US" sz="3300" b="1">
                <a:solidFill>
                  <a:srgbClr val="446497"/>
                </a:solidFill>
                <a:latin typeface="Canva Sans Bold"/>
                <a:ea typeface="Canva Sans Bold"/>
                <a:cs typeface="Canva Sans Bold"/>
                <a:sym typeface="Canva Sans Bold"/>
              </a:rPr>
              <a:t>Poseidon</a:t>
            </a:r>
          </a:p>
          <a:p>
            <a:pPr algn="ctr">
              <a:lnSpc>
                <a:spcPts val="3761"/>
              </a:lnSpc>
            </a:pPr>
            <a:r>
              <a:rPr lang="en-US" sz="3300" b="1">
                <a:solidFill>
                  <a:srgbClr val="FFFF00"/>
                </a:solidFill>
                <a:latin typeface="Canva Sans Bold"/>
                <a:ea typeface="Canva Sans Bold"/>
                <a:cs typeface="Canva Sans Bold"/>
                <a:sym typeface="Canva Sans Bold"/>
              </a:rPr>
              <a:t>Apollo</a:t>
            </a:r>
          </a:p>
          <a:p>
            <a:pPr algn="ctr">
              <a:lnSpc>
                <a:spcPts val="3761"/>
              </a:lnSpc>
            </a:pPr>
            <a:endParaRPr lang="en-US" sz="3300" b="1">
              <a:solidFill>
                <a:srgbClr val="FFFF00"/>
              </a:solidFill>
              <a:latin typeface="Canva Sans Bold"/>
              <a:ea typeface="Canva Sans Bold"/>
              <a:cs typeface="Canva Sans Bold"/>
              <a:sym typeface="Canva Sans Bold"/>
            </a:endParaRPr>
          </a:p>
          <a:p>
            <a:pPr algn="ctr">
              <a:lnSpc>
                <a:spcPts val="3761"/>
              </a:lnSpc>
            </a:pPr>
            <a:r>
              <a:rPr lang="en-US" sz="3300">
                <a:solidFill>
                  <a:srgbClr val="446497"/>
                </a:solidFill>
                <a:latin typeface="Canva Sans"/>
                <a:ea typeface="Canva Sans"/>
                <a:cs typeface="Canva Sans"/>
                <a:sym typeface="Canva Sans"/>
              </a:rPr>
              <a:t>All children wear the matching tie and PE t-shirt for their team. The children compete in different events in their House teams, including Sports Day.</a:t>
            </a:r>
          </a:p>
          <a:p>
            <a:pPr algn="ctr">
              <a:lnSpc>
                <a:spcPts val="3761"/>
              </a:lnSpc>
            </a:pPr>
            <a:endParaRPr lang="en-US" sz="3300">
              <a:solidFill>
                <a:srgbClr val="446497"/>
              </a:solidFill>
              <a:latin typeface="Canva Sans"/>
              <a:ea typeface="Canva Sans"/>
              <a:cs typeface="Canva Sans"/>
              <a:sym typeface="Canva Sans"/>
            </a:endParaRPr>
          </a:p>
          <a:p>
            <a:pPr algn="ctr">
              <a:lnSpc>
                <a:spcPts val="3761"/>
              </a:lnSpc>
            </a:pPr>
            <a:endParaRPr lang="en-US" sz="3300">
              <a:solidFill>
                <a:srgbClr val="446497"/>
              </a:solidFill>
              <a:latin typeface="Canva Sans"/>
              <a:ea typeface="Canva Sans"/>
              <a:cs typeface="Canva Sans"/>
              <a:sym typeface="Canva Sans"/>
            </a:endParaRPr>
          </a:p>
          <a:p>
            <a:pPr algn="ctr">
              <a:lnSpc>
                <a:spcPts val="3761"/>
              </a:lnSpc>
            </a:pPr>
            <a:r>
              <a:rPr lang="en-US" sz="3300">
                <a:solidFill>
                  <a:srgbClr val="446497"/>
                </a:solidFill>
                <a:latin typeface="Canva Sans"/>
                <a:ea typeface="Canva Sans"/>
                <a:cs typeface="Canva Sans"/>
                <a:sym typeface="Canva Sans"/>
              </a:rPr>
              <a:t>You can find out which house team your child is in by looking at the sticker on your welcome pack envelope.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nvGraphicFramePr>
        <p:xfrm>
          <a:off x="1736066" y="1965001"/>
          <a:ext cx="15321127" cy="7293299"/>
        </p:xfrm>
        <a:graphic>
          <a:graphicData uri="http://schemas.openxmlformats.org/drawingml/2006/table">
            <a:tbl>
              <a:tblPr/>
              <a:tblGrid>
                <a:gridCol w="4512916">
                  <a:extLst>
                    <a:ext uri="{9D8B030D-6E8A-4147-A177-3AD203B41FA5}">
                      <a16:colId xmlns:a16="http://schemas.microsoft.com/office/drawing/2014/main" val="20000"/>
                    </a:ext>
                  </a:extLst>
                </a:gridCol>
                <a:gridCol w="10808211">
                  <a:extLst>
                    <a:ext uri="{9D8B030D-6E8A-4147-A177-3AD203B41FA5}">
                      <a16:colId xmlns:a16="http://schemas.microsoft.com/office/drawing/2014/main" val="20001"/>
                    </a:ext>
                  </a:extLst>
                </a:gridCol>
              </a:tblGrid>
              <a:tr h="807854">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8.55 am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Meet &amp; Greet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4302">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9.00 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Register and Morning Maths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4302">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9.15am  - 9.30am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Phonics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4302">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9.30am - 11.00am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Learning through play in the Continuous Provision and adult-led group 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4302">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11.00am - 11.20am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Topic 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4302">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11.30am - 12.30pm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Lunch 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4302">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12.30pm - 12.45pm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Mathematics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4302">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12.45pm - 3.00pm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Canva Sans"/>
                          <a:ea typeface="Canva Sans"/>
                          <a:cs typeface="Canva Sans"/>
                          <a:sym typeface="Canva Sans"/>
                        </a:rPr>
                        <a:t>Learning through play in the Continuous Provision and adult-led group 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55333">
                <a:tc>
                  <a:txBody>
                    <a:bodyPr/>
                    <a:lstStyle/>
                    <a:p>
                      <a:pPr algn="ctr">
                        <a:lnSpc>
                          <a:spcPts val="2659"/>
                        </a:lnSpc>
                        <a:defRPr/>
                      </a:pPr>
                      <a:r>
                        <a:rPr lang="en-US" sz="1899" b="1">
                          <a:solidFill>
                            <a:srgbClr val="000000"/>
                          </a:solidFill>
                          <a:latin typeface="Canva Sans Bold"/>
                          <a:ea typeface="Canva Sans Bold"/>
                          <a:cs typeface="Canva Sans Bold"/>
                          <a:sym typeface="Canva Sans Bold"/>
                        </a:rPr>
                        <a:t>3.00pm - 3.30pm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918"/>
                        </a:lnSpc>
                        <a:defRPr/>
                      </a:pPr>
                      <a:r>
                        <a:rPr lang="en-US" sz="1899">
                          <a:solidFill>
                            <a:srgbClr val="000000"/>
                          </a:solidFill>
                          <a:latin typeface="Canva Sans"/>
                          <a:ea typeface="Canva Sans"/>
                          <a:cs typeface="Canva Sans"/>
                          <a:sym typeface="Canva Sans"/>
                        </a:rPr>
                        <a:t>Reflection time/ Assembly/Story /Home 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TextBox 22"/>
          <p:cNvSpPr txBox="1"/>
          <p:nvPr/>
        </p:nvSpPr>
        <p:spPr>
          <a:xfrm>
            <a:off x="4390436" y="1034102"/>
            <a:ext cx="1032937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Our School Day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7875204" y="4488062"/>
            <a:ext cx="2668378" cy="3557838"/>
          </a:xfrm>
          <a:custGeom>
            <a:avLst/>
            <a:gdLst/>
            <a:ahLst/>
            <a:cxnLst/>
            <a:rect l="l" t="t" r="r" b="b"/>
            <a:pathLst>
              <a:path w="2668378" h="3557838">
                <a:moveTo>
                  <a:pt x="0" y="0"/>
                </a:moveTo>
                <a:lnTo>
                  <a:pt x="2668379" y="0"/>
                </a:lnTo>
                <a:lnTo>
                  <a:pt x="2668379" y="3557838"/>
                </a:lnTo>
                <a:lnTo>
                  <a:pt x="0" y="3557838"/>
                </a:lnTo>
                <a:lnTo>
                  <a:pt x="0" y="0"/>
                </a:lnTo>
                <a:close/>
              </a:path>
            </a:pathLst>
          </a:custGeom>
          <a:blipFill>
            <a:blip r:embed="rId12"/>
            <a:stretch>
              <a:fillRect/>
            </a:stretch>
          </a:blipFill>
        </p:spPr>
      </p:sp>
      <p:sp>
        <p:nvSpPr>
          <p:cNvPr id="22" name="Freeform 22"/>
          <p:cNvSpPr/>
          <p:nvPr/>
        </p:nvSpPr>
        <p:spPr>
          <a:xfrm>
            <a:off x="1416596" y="4488062"/>
            <a:ext cx="2777180" cy="3557838"/>
          </a:xfrm>
          <a:custGeom>
            <a:avLst/>
            <a:gdLst/>
            <a:ahLst/>
            <a:cxnLst/>
            <a:rect l="l" t="t" r="r" b="b"/>
            <a:pathLst>
              <a:path w="2777180" h="3557838">
                <a:moveTo>
                  <a:pt x="0" y="0"/>
                </a:moveTo>
                <a:lnTo>
                  <a:pt x="2777179" y="0"/>
                </a:lnTo>
                <a:lnTo>
                  <a:pt x="2777179" y="3557838"/>
                </a:lnTo>
                <a:lnTo>
                  <a:pt x="0" y="3557838"/>
                </a:lnTo>
                <a:lnTo>
                  <a:pt x="0" y="0"/>
                </a:lnTo>
                <a:close/>
              </a:path>
            </a:pathLst>
          </a:custGeom>
          <a:blipFill>
            <a:blip r:embed="rId13"/>
            <a:stretch>
              <a:fillRect b="-4077"/>
            </a:stretch>
          </a:blipFill>
        </p:spPr>
      </p:sp>
      <p:sp>
        <p:nvSpPr>
          <p:cNvPr id="23" name="Freeform 23"/>
          <p:cNvSpPr/>
          <p:nvPr/>
        </p:nvSpPr>
        <p:spPr>
          <a:xfrm>
            <a:off x="4639158" y="4488062"/>
            <a:ext cx="2593863" cy="3557838"/>
          </a:xfrm>
          <a:custGeom>
            <a:avLst/>
            <a:gdLst/>
            <a:ahLst/>
            <a:cxnLst/>
            <a:rect l="l" t="t" r="r" b="b"/>
            <a:pathLst>
              <a:path w="2593863" h="3557838">
                <a:moveTo>
                  <a:pt x="0" y="0"/>
                </a:moveTo>
                <a:lnTo>
                  <a:pt x="2593864" y="0"/>
                </a:lnTo>
                <a:lnTo>
                  <a:pt x="2593864" y="3557838"/>
                </a:lnTo>
                <a:lnTo>
                  <a:pt x="0" y="3557838"/>
                </a:lnTo>
                <a:lnTo>
                  <a:pt x="0" y="0"/>
                </a:lnTo>
                <a:close/>
              </a:path>
            </a:pathLst>
          </a:custGeom>
          <a:blipFill>
            <a:blip r:embed="rId14"/>
            <a:stretch>
              <a:fillRect l="-1775" r="-1096"/>
            </a:stretch>
          </a:blipFill>
        </p:spPr>
      </p:sp>
      <p:sp>
        <p:nvSpPr>
          <p:cNvPr id="24" name="Freeform 24"/>
          <p:cNvSpPr/>
          <p:nvPr/>
        </p:nvSpPr>
        <p:spPr>
          <a:xfrm>
            <a:off x="13278858" y="2430662"/>
            <a:ext cx="2977990" cy="2233493"/>
          </a:xfrm>
          <a:custGeom>
            <a:avLst/>
            <a:gdLst/>
            <a:ahLst/>
            <a:cxnLst/>
            <a:rect l="l" t="t" r="r" b="b"/>
            <a:pathLst>
              <a:path w="2977990" h="2233493">
                <a:moveTo>
                  <a:pt x="0" y="0"/>
                </a:moveTo>
                <a:lnTo>
                  <a:pt x="2977990" y="0"/>
                </a:lnTo>
                <a:lnTo>
                  <a:pt x="2977990" y="2233493"/>
                </a:lnTo>
                <a:lnTo>
                  <a:pt x="0" y="2233493"/>
                </a:lnTo>
                <a:lnTo>
                  <a:pt x="0" y="0"/>
                </a:lnTo>
                <a:close/>
              </a:path>
            </a:pathLst>
          </a:custGeom>
          <a:blipFill>
            <a:blip r:embed="rId15"/>
            <a:stretch>
              <a:fillRect/>
            </a:stretch>
          </a:blipFill>
        </p:spPr>
      </p:sp>
      <p:sp>
        <p:nvSpPr>
          <p:cNvPr id="25" name="Freeform 25"/>
          <p:cNvSpPr/>
          <p:nvPr/>
        </p:nvSpPr>
        <p:spPr>
          <a:xfrm>
            <a:off x="13652798" y="5912487"/>
            <a:ext cx="2230109" cy="2621583"/>
          </a:xfrm>
          <a:custGeom>
            <a:avLst/>
            <a:gdLst/>
            <a:ahLst/>
            <a:cxnLst/>
            <a:rect l="l" t="t" r="r" b="b"/>
            <a:pathLst>
              <a:path w="2230109" h="2621583">
                <a:moveTo>
                  <a:pt x="0" y="0"/>
                </a:moveTo>
                <a:lnTo>
                  <a:pt x="2230109" y="0"/>
                </a:lnTo>
                <a:lnTo>
                  <a:pt x="2230109" y="2621583"/>
                </a:lnTo>
                <a:lnTo>
                  <a:pt x="0" y="2621583"/>
                </a:lnTo>
                <a:lnTo>
                  <a:pt x="0" y="0"/>
                </a:lnTo>
                <a:close/>
              </a:path>
            </a:pathLst>
          </a:custGeom>
          <a:blipFill>
            <a:blip r:embed="rId16"/>
            <a:stretch>
              <a:fillRect t="-6711" b="-6711"/>
            </a:stretch>
          </a:blipFill>
        </p:spPr>
      </p:sp>
      <p:sp>
        <p:nvSpPr>
          <p:cNvPr id="26" name="TextBox 26"/>
          <p:cNvSpPr txBox="1"/>
          <p:nvPr/>
        </p:nvSpPr>
        <p:spPr>
          <a:xfrm>
            <a:off x="3979311" y="1791257"/>
            <a:ext cx="1032937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Uniform</a:t>
            </a:r>
          </a:p>
        </p:txBody>
      </p:sp>
      <p:sp>
        <p:nvSpPr>
          <p:cNvPr id="27" name="TextBox 27"/>
          <p:cNvSpPr txBox="1"/>
          <p:nvPr/>
        </p:nvSpPr>
        <p:spPr>
          <a:xfrm>
            <a:off x="1390344" y="2952598"/>
            <a:ext cx="4726236" cy="1183297"/>
          </a:xfrm>
          <a:prstGeom prst="rect">
            <a:avLst/>
          </a:prstGeom>
        </p:spPr>
        <p:txBody>
          <a:bodyPr lIns="0" tIns="0" rIns="0" bIns="0" rtlCol="0" anchor="t">
            <a:spAutoFit/>
          </a:bodyPr>
          <a:lstStyle/>
          <a:p>
            <a:pPr algn="ctr">
              <a:lnSpc>
                <a:spcPts val="4326"/>
              </a:lnSpc>
            </a:pPr>
            <a:r>
              <a:rPr lang="en-US" sz="4807">
                <a:solidFill>
                  <a:srgbClr val="446497"/>
                </a:solidFill>
                <a:latin typeface="Bryndan Write"/>
                <a:ea typeface="Bryndan Write"/>
                <a:cs typeface="Bryndan Write"/>
                <a:sym typeface="Bryndan Write"/>
              </a:rPr>
              <a:t>Our Winter uniform</a:t>
            </a:r>
          </a:p>
        </p:txBody>
      </p:sp>
      <p:sp>
        <p:nvSpPr>
          <p:cNvPr id="28" name="TextBox 28"/>
          <p:cNvSpPr txBox="1"/>
          <p:nvPr/>
        </p:nvSpPr>
        <p:spPr>
          <a:xfrm>
            <a:off x="13313929" y="1451826"/>
            <a:ext cx="3237905" cy="640372"/>
          </a:xfrm>
          <a:prstGeom prst="rect">
            <a:avLst/>
          </a:prstGeom>
        </p:spPr>
        <p:txBody>
          <a:bodyPr lIns="0" tIns="0" rIns="0" bIns="0" rtlCol="0" anchor="t">
            <a:spAutoFit/>
          </a:bodyPr>
          <a:lstStyle/>
          <a:p>
            <a:pPr algn="l">
              <a:lnSpc>
                <a:spcPts val="4326"/>
              </a:lnSpc>
            </a:pPr>
            <a:r>
              <a:rPr lang="en-US" sz="4807">
                <a:solidFill>
                  <a:srgbClr val="446497"/>
                </a:solidFill>
                <a:latin typeface="Bryndan Write"/>
                <a:ea typeface="Bryndan Write"/>
                <a:cs typeface="Bryndan Write"/>
                <a:sym typeface="Bryndan Write"/>
              </a:rPr>
              <a:t>Our PE Kit</a:t>
            </a:r>
          </a:p>
        </p:txBody>
      </p:sp>
      <p:sp>
        <p:nvSpPr>
          <p:cNvPr id="29" name="TextBox 29"/>
          <p:cNvSpPr txBox="1"/>
          <p:nvPr/>
        </p:nvSpPr>
        <p:spPr>
          <a:xfrm>
            <a:off x="2023911" y="8638845"/>
            <a:ext cx="14362894" cy="442253"/>
          </a:xfrm>
          <a:prstGeom prst="rect">
            <a:avLst/>
          </a:prstGeom>
        </p:spPr>
        <p:txBody>
          <a:bodyPr lIns="0" tIns="0" rIns="0" bIns="0" rtlCol="0" anchor="t">
            <a:spAutoFit/>
          </a:bodyPr>
          <a:lstStyle/>
          <a:p>
            <a:pPr algn="ctr">
              <a:lnSpc>
                <a:spcPts val="3246"/>
              </a:lnSpc>
            </a:pPr>
            <a:r>
              <a:rPr lang="en-US" sz="3607">
                <a:solidFill>
                  <a:srgbClr val="446497"/>
                </a:solidFill>
                <a:latin typeface="Canva Sans"/>
                <a:ea typeface="Canva Sans"/>
                <a:cs typeface="Canva Sans"/>
                <a:sym typeface="Canva Sans"/>
              </a:rPr>
              <a:t>Our school uniform can be purchased from Bispham Clothing. </a:t>
            </a:r>
          </a:p>
        </p:txBody>
      </p:sp>
      <p:sp>
        <p:nvSpPr>
          <p:cNvPr id="30" name="TextBox 30"/>
          <p:cNvSpPr txBox="1"/>
          <p:nvPr/>
        </p:nvSpPr>
        <p:spPr>
          <a:xfrm>
            <a:off x="6780882" y="3029344"/>
            <a:ext cx="4726236" cy="1183297"/>
          </a:xfrm>
          <a:prstGeom prst="rect">
            <a:avLst/>
          </a:prstGeom>
        </p:spPr>
        <p:txBody>
          <a:bodyPr lIns="0" tIns="0" rIns="0" bIns="0" rtlCol="0" anchor="t">
            <a:spAutoFit/>
          </a:bodyPr>
          <a:lstStyle/>
          <a:p>
            <a:pPr algn="ctr">
              <a:lnSpc>
                <a:spcPts val="4326"/>
              </a:lnSpc>
            </a:pPr>
            <a:r>
              <a:rPr lang="en-US" sz="4807">
                <a:solidFill>
                  <a:srgbClr val="446497"/>
                </a:solidFill>
                <a:latin typeface="Bryndan Write"/>
                <a:ea typeface="Bryndan Write"/>
                <a:cs typeface="Bryndan Write"/>
                <a:sym typeface="Bryndan Write"/>
              </a:rPr>
              <a:t>Our Summer uniform</a:t>
            </a:r>
          </a:p>
        </p:txBody>
      </p:sp>
      <p:sp>
        <p:nvSpPr>
          <p:cNvPr id="31" name="TextBox 31"/>
          <p:cNvSpPr txBox="1"/>
          <p:nvPr/>
        </p:nvSpPr>
        <p:spPr>
          <a:xfrm>
            <a:off x="13148901" y="4785912"/>
            <a:ext cx="3237905" cy="1183297"/>
          </a:xfrm>
          <a:prstGeom prst="rect">
            <a:avLst/>
          </a:prstGeom>
        </p:spPr>
        <p:txBody>
          <a:bodyPr lIns="0" tIns="0" rIns="0" bIns="0" rtlCol="0" anchor="t">
            <a:spAutoFit/>
          </a:bodyPr>
          <a:lstStyle/>
          <a:p>
            <a:pPr algn="ctr">
              <a:lnSpc>
                <a:spcPts val="4326"/>
              </a:lnSpc>
            </a:pPr>
            <a:r>
              <a:rPr lang="en-US" sz="4807">
                <a:solidFill>
                  <a:srgbClr val="446497"/>
                </a:solidFill>
                <a:latin typeface="Bryndan Write"/>
                <a:ea typeface="Bryndan Write"/>
                <a:cs typeface="Bryndan Write"/>
                <a:sym typeface="Bryndan Write"/>
              </a:rPr>
              <a:t>Our PE tracksuit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2027481" y="1028700"/>
            <a:ext cx="2285297" cy="2145322"/>
          </a:xfrm>
          <a:custGeom>
            <a:avLst/>
            <a:gdLst/>
            <a:ahLst/>
            <a:cxnLst/>
            <a:rect l="l" t="t" r="r" b="b"/>
            <a:pathLst>
              <a:path w="2285297" h="2145322">
                <a:moveTo>
                  <a:pt x="0" y="0"/>
                </a:moveTo>
                <a:lnTo>
                  <a:pt x="2285297" y="0"/>
                </a:lnTo>
                <a:lnTo>
                  <a:pt x="2285297" y="2145322"/>
                </a:lnTo>
                <a:lnTo>
                  <a:pt x="0" y="2145322"/>
                </a:lnTo>
                <a:lnTo>
                  <a:pt x="0" y="0"/>
                </a:lnTo>
                <a:close/>
              </a:path>
            </a:pathLst>
          </a:custGeom>
          <a:blipFill>
            <a:blip r:embed="rId12"/>
            <a:stretch>
              <a:fillRect/>
            </a:stretch>
          </a:blipFill>
        </p:spPr>
      </p:sp>
      <p:sp>
        <p:nvSpPr>
          <p:cNvPr id="22" name="Freeform 22"/>
          <p:cNvSpPr/>
          <p:nvPr/>
        </p:nvSpPr>
        <p:spPr>
          <a:xfrm>
            <a:off x="14709958" y="822281"/>
            <a:ext cx="1841876" cy="2558161"/>
          </a:xfrm>
          <a:custGeom>
            <a:avLst/>
            <a:gdLst/>
            <a:ahLst/>
            <a:cxnLst/>
            <a:rect l="l" t="t" r="r" b="b"/>
            <a:pathLst>
              <a:path w="1841876" h="2558161">
                <a:moveTo>
                  <a:pt x="0" y="0"/>
                </a:moveTo>
                <a:lnTo>
                  <a:pt x="1841876" y="0"/>
                </a:lnTo>
                <a:lnTo>
                  <a:pt x="1841876" y="2558161"/>
                </a:lnTo>
                <a:lnTo>
                  <a:pt x="0" y="255816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Freeform 23"/>
          <p:cNvSpPr/>
          <p:nvPr/>
        </p:nvSpPr>
        <p:spPr>
          <a:xfrm>
            <a:off x="12011450" y="7726361"/>
            <a:ext cx="1742382" cy="1673904"/>
          </a:xfrm>
          <a:custGeom>
            <a:avLst/>
            <a:gdLst/>
            <a:ahLst/>
            <a:cxnLst/>
            <a:rect l="l" t="t" r="r" b="b"/>
            <a:pathLst>
              <a:path w="1742382" h="1673904">
                <a:moveTo>
                  <a:pt x="0" y="0"/>
                </a:moveTo>
                <a:lnTo>
                  <a:pt x="1742381" y="0"/>
                </a:lnTo>
                <a:lnTo>
                  <a:pt x="1742381" y="1673904"/>
                </a:lnTo>
                <a:lnTo>
                  <a:pt x="0" y="1673904"/>
                </a:lnTo>
                <a:lnTo>
                  <a:pt x="0" y="0"/>
                </a:lnTo>
                <a:close/>
              </a:path>
            </a:pathLst>
          </a:custGeom>
          <a:blipFill>
            <a:blip r:embed="rId15"/>
            <a:stretch>
              <a:fillRect/>
            </a:stretch>
          </a:blipFill>
        </p:spPr>
      </p:sp>
      <p:sp>
        <p:nvSpPr>
          <p:cNvPr id="24" name="TextBox 24"/>
          <p:cNvSpPr txBox="1"/>
          <p:nvPr/>
        </p:nvSpPr>
        <p:spPr>
          <a:xfrm>
            <a:off x="4346679" y="1490235"/>
            <a:ext cx="10329378" cy="1011024"/>
          </a:xfrm>
          <a:prstGeom prst="rect">
            <a:avLst/>
          </a:prstGeom>
        </p:spPr>
        <p:txBody>
          <a:bodyPr lIns="0" tIns="0" rIns="0" bIns="0" rtlCol="0" anchor="t">
            <a:spAutoFit/>
          </a:bodyPr>
          <a:lstStyle/>
          <a:p>
            <a:pPr algn="ctr">
              <a:lnSpc>
                <a:spcPts val="6210"/>
              </a:lnSpc>
            </a:pPr>
            <a:r>
              <a:rPr lang="en-US" sz="8746">
                <a:solidFill>
                  <a:srgbClr val="446497"/>
                </a:solidFill>
                <a:latin typeface="Bryndan Write"/>
                <a:ea typeface="Bryndan Write"/>
                <a:cs typeface="Bryndan Write"/>
                <a:sym typeface="Bryndan Write"/>
              </a:rPr>
              <a:t>Our School Meals</a:t>
            </a:r>
          </a:p>
        </p:txBody>
      </p:sp>
      <p:sp>
        <p:nvSpPr>
          <p:cNvPr id="25" name="TextBox 25"/>
          <p:cNvSpPr txBox="1"/>
          <p:nvPr/>
        </p:nvSpPr>
        <p:spPr>
          <a:xfrm>
            <a:off x="2042193" y="3577584"/>
            <a:ext cx="7557571" cy="597243"/>
          </a:xfrm>
          <a:prstGeom prst="rect">
            <a:avLst/>
          </a:prstGeom>
        </p:spPr>
        <p:txBody>
          <a:bodyPr lIns="0" tIns="0" rIns="0" bIns="0" rtlCol="0" anchor="t">
            <a:spAutoFit/>
          </a:bodyPr>
          <a:lstStyle/>
          <a:p>
            <a:pPr algn="l">
              <a:lnSpc>
                <a:spcPts val="3983"/>
              </a:lnSpc>
            </a:pPr>
            <a:r>
              <a:rPr lang="en-US" sz="4425">
                <a:solidFill>
                  <a:srgbClr val="446497"/>
                </a:solidFill>
                <a:latin typeface="Bryndan Write"/>
                <a:ea typeface="Bryndan Write"/>
                <a:cs typeface="Bryndan Write"/>
                <a:sym typeface="Bryndan Write"/>
              </a:rPr>
              <a:t>Lunch time</a:t>
            </a:r>
          </a:p>
        </p:txBody>
      </p:sp>
      <p:sp>
        <p:nvSpPr>
          <p:cNvPr id="26" name="TextBox 26"/>
          <p:cNvSpPr txBox="1"/>
          <p:nvPr/>
        </p:nvSpPr>
        <p:spPr>
          <a:xfrm>
            <a:off x="7408481" y="3643169"/>
            <a:ext cx="7557571" cy="597243"/>
          </a:xfrm>
          <a:prstGeom prst="rect">
            <a:avLst/>
          </a:prstGeom>
        </p:spPr>
        <p:txBody>
          <a:bodyPr lIns="0" tIns="0" rIns="0" bIns="0" rtlCol="0" anchor="t">
            <a:spAutoFit/>
          </a:bodyPr>
          <a:lstStyle/>
          <a:p>
            <a:pPr algn="l">
              <a:lnSpc>
                <a:spcPts val="3983"/>
              </a:lnSpc>
            </a:pPr>
            <a:r>
              <a:rPr lang="en-US" sz="4425">
                <a:solidFill>
                  <a:srgbClr val="446497"/>
                </a:solidFill>
                <a:latin typeface="Bryndan Write"/>
                <a:ea typeface="Bryndan Write"/>
                <a:cs typeface="Bryndan Write"/>
                <a:sym typeface="Bryndan Write"/>
              </a:rPr>
              <a:t>Healthy School</a:t>
            </a:r>
          </a:p>
        </p:txBody>
      </p:sp>
      <p:sp>
        <p:nvSpPr>
          <p:cNvPr id="27" name="TextBox 27"/>
          <p:cNvSpPr txBox="1"/>
          <p:nvPr/>
        </p:nvSpPr>
        <p:spPr>
          <a:xfrm>
            <a:off x="14070755" y="3643169"/>
            <a:ext cx="7557571" cy="597243"/>
          </a:xfrm>
          <a:prstGeom prst="rect">
            <a:avLst/>
          </a:prstGeom>
        </p:spPr>
        <p:txBody>
          <a:bodyPr lIns="0" tIns="0" rIns="0" bIns="0" rtlCol="0" anchor="t">
            <a:spAutoFit/>
          </a:bodyPr>
          <a:lstStyle/>
          <a:p>
            <a:pPr algn="l">
              <a:lnSpc>
                <a:spcPts val="3983"/>
              </a:lnSpc>
            </a:pPr>
            <a:r>
              <a:rPr lang="en-US" sz="4425">
                <a:solidFill>
                  <a:srgbClr val="446497"/>
                </a:solidFill>
                <a:latin typeface="Bryndan Write"/>
                <a:ea typeface="Bryndan Write"/>
                <a:cs typeface="Bryndan Write"/>
                <a:sym typeface="Bryndan Write"/>
              </a:rPr>
              <a:t>Milk</a:t>
            </a:r>
          </a:p>
        </p:txBody>
      </p:sp>
      <p:sp>
        <p:nvSpPr>
          <p:cNvPr id="28" name="TextBox 28"/>
          <p:cNvSpPr txBox="1"/>
          <p:nvPr/>
        </p:nvSpPr>
        <p:spPr>
          <a:xfrm>
            <a:off x="904653" y="9488841"/>
            <a:ext cx="16478694" cy="323215"/>
          </a:xfrm>
          <a:prstGeom prst="rect">
            <a:avLst/>
          </a:prstGeom>
        </p:spPr>
        <p:txBody>
          <a:bodyPr lIns="0" tIns="0" rIns="0" bIns="0" rtlCol="0" anchor="t">
            <a:spAutoFit/>
          </a:bodyPr>
          <a:lstStyle/>
          <a:p>
            <a:pPr algn="ctr">
              <a:lnSpc>
                <a:spcPts val="2659"/>
              </a:lnSpc>
              <a:spcBef>
                <a:spcPct val="0"/>
              </a:spcBef>
            </a:pPr>
            <a:r>
              <a:rPr lang="en-US" sz="1899">
                <a:solidFill>
                  <a:srgbClr val="446497"/>
                </a:solidFill>
                <a:latin typeface="Open Sans"/>
                <a:ea typeface="Open Sans"/>
                <a:cs typeface="Open Sans"/>
                <a:sym typeface="Open Sans"/>
              </a:rPr>
              <a:t>Your paragraph text</a:t>
            </a:r>
          </a:p>
        </p:txBody>
      </p:sp>
      <p:sp>
        <p:nvSpPr>
          <p:cNvPr id="29" name="TextBox 29"/>
          <p:cNvSpPr txBox="1"/>
          <p:nvPr/>
        </p:nvSpPr>
        <p:spPr>
          <a:xfrm>
            <a:off x="6838525" y="4127202"/>
            <a:ext cx="4610949" cy="3769361"/>
          </a:xfrm>
          <a:prstGeom prst="rect">
            <a:avLst/>
          </a:prstGeom>
        </p:spPr>
        <p:txBody>
          <a:bodyPr lIns="0" tIns="0" rIns="0" bIns="0" rtlCol="0" anchor="t">
            <a:spAutoFit/>
          </a:bodyPr>
          <a:lstStyle/>
          <a:p>
            <a:pPr algn="ctr">
              <a:lnSpc>
                <a:spcPts val="4339"/>
              </a:lnSpc>
              <a:spcBef>
                <a:spcPct val="0"/>
              </a:spcBef>
            </a:pPr>
            <a:r>
              <a:rPr lang="en-US" sz="3099">
                <a:solidFill>
                  <a:srgbClr val="446497"/>
                </a:solidFill>
                <a:latin typeface="Canva Sans"/>
                <a:ea typeface="Canva Sans"/>
                <a:cs typeface="Canva Sans"/>
                <a:sym typeface="Canva Sans"/>
              </a:rPr>
              <a:t>Our school is participating in a Government scheme where all children aged 4 - 6 are entitled to receive a free piece of fruit each school day.</a:t>
            </a:r>
          </a:p>
        </p:txBody>
      </p:sp>
      <p:sp>
        <p:nvSpPr>
          <p:cNvPr id="30" name="TextBox 30"/>
          <p:cNvSpPr txBox="1"/>
          <p:nvPr/>
        </p:nvSpPr>
        <p:spPr>
          <a:xfrm>
            <a:off x="12370582" y="4259462"/>
            <a:ext cx="4610949" cy="3226436"/>
          </a:xfrm>
          <a:prstGeom prst="rect">
            <a:avLst/>
          </a:prstGeom>
        </p:spPr>
        <p:txBody>
          <a:bodyPr lIns="0" tIns="0" rIns="0" bIns="0" rtlCol="0" anchor="t">
            <a:spAutoFit/>
          </a:bodyPr>
          <a:lstStyle/>
          <a:p>
            <a:pPr algn="ctr">
              <a:lnSpc>
                <a:spcPts val="4339"/>
              </a:lnSpc>
              <a:spcBef>
                <a:spcPct val="0"/>
              </a:spcBef>
            </a:pPr>
            <a:r>
              <a:rPr lang="en-US" sz="3099">
                <a:solidFill>
                  <a:srgbClr val="446497"/>
                </a:solidFill>
                <a:latin typeface="Canva Sans"/>
                <a:ea typeface="Canva Sans"/>
                <a:cs typeface="Canva Sans"/>
                <a:sym typeface="Canva Sans"/>
              </a:rPr>
              <a:t>School milk is free for all children under the age of 5.</a:t>
            </a:r>
          </a:p>
          <a:p>
            <a:pPr algn="ctr">
              <a:lnSpc>
                <a:spcPts val="4339"/>
              </a:lnSpc>
              <a:spcBef>
                <a:spcPct val="0"/>
              </a:spcBef>
            </a:pPr>
            <a:r>
              <a:rPr lang="en-US" sz="3099">
                <a:solidFill>
                  <a:srgbClr val="446497"/>
                </a:solidFill>
                <a:latin typeface="Canva Sans"/>
                <a:ea typeface="Canva Sans"/>
                <a:cs typeface="Canva Sans"/>
                <a:sym typeface="Canva Sans"/>
              </a:rPr>
              <a:t>All children need to be registered through the Cool Milk website.</a:t>
            </a:r>
          </a:p>
        </p:txBody>
      </p:sp>
      <p:sp>
        <p:nvSpPr>
          <p:cNvPr id="31" name="TextBox 31"/>
          <p:cNvSpPr txBox="1"/>
          <p:nvPr/>
        </p:nvSpPr>
        <p:spPr>
          <a:xfrm>
            <a:off x="1210029" y="4127202"/>
            <a:ext cx="4610949" cy="3769361"/>
          </a:xfrm>
          <a:prstGeom prst="rect">
            <a:avLst/>
          </a:prstGeom>
        </p:spPr>
        <p:txBody>
          <a:bodyPr lIns="0" tIns="0" rIns="0" bIns="0" rtlCol="0" anchor="t">
            <a:spAutoFit/>
          </a:bodyPr>
          <a:lstStyle/>
          <a:p>
            <a:pPr algn="ctr">
              <a:lnSpc>
                <a:spcPts val="4339"/>
              </a:lnSpc>
              <a:spcBef>
                <a:spcPct val="0"/>
              </a:spcBef>
            </a:pPr>
            <a:r>
              <a:rPr lang="en-US" sz="3099">
                <a:solidFill>
                  <a:srgbClr val="446497"/>
                </a:solidFill>
                <a:latin typeface="Canva Sans"/>
                <a:ea typeface="Canva Sans"/>
                <a:cs typeface="Canva Sans"/>
                <a:sym typeface="Canva Sans"/>
              </a:rPr>
              <a:t>All Reception and KS1 children are entitled to a free school meal. There is no requirement to fill in any paper work as this is an automatic requirement.</a:t>
            </a:r>
          </a:p>
        </p:txBody>
      </p:sp>
      <p:sp>
        <p:nvSpPr>
          <p:cNvPr id="32" name="TextBox 32"/>
          <p:cNvSpPr txBox="1"/>
          <p:nvPr/>
        </p:nvSpPr>
        <p:spPr>
          <a:xfrm>
            <a:off x="3515504" y="8272904"/>
            <a:ext cx="7933971" cy="536621"/>
          </a:xfrm>
          <a:prstGeom prst="rect">
            <a:avLst/>
          </a:prstGeom>
        </p:spPr>
        <p:txBody>
          <a:bodyPr lIns="0" tIns="0" rIns="0" bIns="0" rtlCol="0" anchor="t">
            <a:spAutoFit/>
          </a:bodyPr>
          <a:lstStyle/>
          <a:p>
            <a:pPr algn="ctr">
              <a:lnSpc>
                <a:spcPts val="4482"/>
              </a:lnSpc>
              <a:spcBef>
                <a:spcPct val="0"/>
              </a:spcBef>
            </a:pPr>
            <a:r>
              <a:rPr lang="en-US" sz="3202">
                <a:solidFill>
                  <a:srgbClr val="446497"/>
                </a:solidFill>
                <a:latin typeface="Canva Sans"/>
                <a:ea typeface="Canva Sans"/>
                <a:cs typeface="Canva Sans"/>
                <a:sym typeface="Canva Sans"/>
              </a:rPr>
              <a:t>Our school has a strict ‘</a:t>
            </a:r>
            <a:r>
              <a:rPr lang="en-US" sz="3202" b="1">
                <a:solidFill>
                  <a:srgbClr val="446497"/>
                </a:solidFill>
                <a:latin typeface="Canva Sans Bold"/>
                <a:ea typeface="Canva Sans Bold"/>
                <a:cs typeface="Canva Sans Bold"/>
                <a:sym typeface="Canva Sans Bold"/>
              </a:rPr>
              <a:t>no nuts policy</a:t>
            </a:r>
            <a:r>
              <a:rPr lang="en-US" sz="3202">
                <a:solidFill>
                  <a:srgbClr val="446497"/>
                </a:solidFill>
                <a:latin typeface="Canva Sans"/>
                <a:ea typeface="Canva Sans"/>
                <a:cs typeface="Canva Sans"/>
                <a:sym typeface="Canva Sans"/>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087213" y="1105445"/>
            <a:ext cx="2892098" cy="2181404"/>
          </a:xfrm>
          <a:custGeom>
            <a:avLst/>
            <a:gdLst/>
            <a:ahLst/>
            <a:cxnLst/>
            <a:rect l="l" t="t" r="r" b="b"/>
            <a:pathLst>
              <a:path w="2892098" h="2181404">
                <a:moveTo>
                  <a:pt x="0" y="0"/>
                </a:moveTo>
                <a:lnTo>
                  <a:pt x="2892098" y="0"/>
                </a:lnTo>
                <a:lnTo>
                  <a:pt x="2892098" y="2181404"/>
                </a:lnTo>
                <a:lnTo>
                  <a:pt x="0" y="2181404"/>
                </a:lnTo>
                <a:lnTo>
                  <a:pt x="0" y="0"/>
                </a:lnTo>
                <a:close/>
              </a:path>
            </a:pathLst>
          </a:custGeom>
          <a:blipFill>
            <a:blip r:embed="rId12"/>
            <a:stretch>
              <a:fillRect l="-7467" t="-14285" r="-7467"/>
            </a:stretch>
          </a:blipFill>
        </p:spPr>
      </p:sp>
      <p:sp>
        <p:nvSpPr>
          <p:cNvPr id="22" name="Freeform 22"/>
          <p:cNvSpPr/>
          <p:nvPr/>
        </p:nvSpPr>
        <p:spPr>
          <a:xfrm>
            <a:off x="6623511" y="4157283"/>
            <a:ext cx="2274491" cy="3032655"/>
          </a:xfrm>
          <a:custGeom>
            <a:avLst/>
            <a:gdLst/>
            <a:ahLst/>
            <a:cxnLst/>
            <a:rect l="l" t="t" r="r" b="b"/>
            <a:pathLst>
              <a:path w="2274491" h="3032655">
                <a:moveTo>
                  <a:pt x="0" y="0"/>
                </a:moveTo>
                <a:lnTo>
                  <a:pt x="2274491" y="0"/>
                </a:lnTo>
                <a:lnTo>
                  <a:pt x="2274491" y="3032654"/>
                </a:lnTo>
                <a:lnTo>
                  <a:pt x="0" y="3032654"/>
                </a:lnTo>
                <a:lnTo>
                  <a:pt x="0" y="0"/>
                </a:lnTo>
                <a:close/>
              </a:path>
            </a:pathLst>
          </a:custGeom>
          <a:blipFill>
            <a:blip r:embed="rId13"/>
            <a:stretch>
              <a:fillRect/>
            </a:stretch>
          </a:blipFill>
        </p:spPr>
      </p:sp>
      <p:sp>
        <p:nvSpPr>
          <p:cNvPr id="23" name="Freeform 23"/>
          <p:cNvSpPr/>
          <p:nvPr/>
        </p:nvSpPr>
        <p:spPr>
          <a:xfrm>
            <a:off x="9144000" y="4157283"/>
            <a:ext cx="2283058" cy="3044078"/>
          </a:xfrm>
          <a:custGeom>
            <a:avLst/>
            <a:gdLst/>
            <a:ahLst/>
            <a:cxnLst/>
            <a:rect l="l" t="t" r="r" b="b"/>
            <a:pathLst>
              <a:path w="2283058" h="3044078">
                <a:moveTo>
                  <a:pt x="0" y="0"/>
                </a:moveTo>
                <a:lnTo>
                  <a:pt x="2283058" y="0"/>
                </a:lnTo>
                <a:lnTo>
                  <a:pt x="2283058" y="3044077"/>
                </a:lnTo>
                <a:lnTo>
                  <a:pt x="0" y="3044077"/>
                </a:lnTo>
                <a:lnTo>
                  <a:pt x="0" y="0"/>
                </a:lnTo>
                <a:close/>
              </a:path>
            </a:pathLst>
          </a:custGeom>
          <a:blipFill>
            <a:blip r:embed="rId14"/>
            <a:stretch>
              <a:fillRect/>
            </a:stretch>
          </a:blipFill>
        </p:spPr>
      </p:sp>
      <p:sp>
        <p:nvSpPr>
          <p:cNvPr id="24" name="Freeform 24"/>
          <p:cNvSpPr/>
          <p:nvPr/>
        </p:nvSpPr>
        <p:spPr>
          <a:xfrm>
            <a:off x="14387425" y="1105445"/>
            <a:ext cx="2871875" cy="2153906"/>
          </a:xfrm>
          <a:custGeom>
            <a:avLst/>
            <a:gdLst/>
            <a:ahLst/>
            <a:cxnLst/>
            <a:rect l="l" t="t" r="r" b="b"/>
            <a:pathLst>
              <a:path w="2871875" h="2153906">
                <a:moveTo>
                  <a:pt x="0" y="0"/>
                </a:moveTo>
                <a:lnTo>
                  <a:pt x="2871875" y="0"/>
                </a:lnTo>
                <a:lnTo>
                  <a:pt x="2871875" y="2153906"/>
                </a:lnTo>
                <a:lnTo>
                  <a:pt x="0" y="2153906"/>
                </a:lnTo>
                <a:lnTo>
                  <a:pt x="0" y="0"/>
                </a:lnTo>
                <a:close/>
              </a:path>
            </a:pathLst>
          </a:custGeom>
          <a:blipFill>
            <a:blip r:embed="rId15"/>
            <a:stretch>
              <a:fillRect/>
            </a:stretch>
          </a:blipFill>
        </p:spPr>
      </p:sp>
      <p:sp>
        <p:nvSpPr>
          <p:cNvPr id="25" name="TextBox 25"/>
          <p:cNvSpPr txBox="1"/>
          <p:nvPr/>
        </p:nvSpPr>
        <p:spPr>
          <a:xfrm>
            <a:off x="3979311" y="1620253"/>
            <a:ext cx="10329378" cy="204771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Breakfast and After School Club</a:t>
            </a:r>
          </a:p>
        </p:txBody>
      </p:sp>
      <p:sp>
        <p:nvSpPr>
          <p:cNvPr id="26" name="TextBox 26"/>
          <p:cNvSpPr txBox="1"/>
          <p:nvPr/>
        </p:nvSpPr>
        <p:spPr>
          <a:xfrm>
            <a:off x="2012561" y="4373762"/>
            <a:ext cx="4610949" cy="4074796"/>
          </a:xfrm>
          <a:prstGeom prst="rect">
            <a:avLst/>
          </a:prstGeom>
        </p:spPr>
        <p:txBody>
          <a:bodyPr lIns="0" tIns="0" rIns="0" bIns="0" rtlCol="0" anchor="t">
            <a:spAutoFit/>
          </a:bodyPr>
          <a:lstStyle/>
          <a:p>
            <a:pPr algn="ctr">
              <a:lnSpc>
                <a:spcPts val="5319"/>
              </a:lnSpc>
            </a:pPr>
            <a:r>
              <a:rPr lang="en-US" sz="3799">
                <a:solidFill>
                  <a:srgbClr val="446497"/>
                </a:solidFill>
                <a:latin typeface="Bryndan Write"/>
                <a:ea typeface="Bryndan Write"/>
                <a:cs typeface="Bryndan Write"/>
                <a:sym typeface="Bryndan Write"/>
              </a:rPr>
              <a:t>Early Bird Breakfast Club</a:t>
            </a:r>
          </a:p>
          <a:p>
            <a:pPr algn="ctr">
              <a:lnSpc>
                <a:spcPts val="4339"/>
              </a:lnSpc>
            </a:pPr>
            <a:endParaRPr lang="en-US" sz="3799">
              <a:solidFill>
                <a:srgbClr val="446497"/>
              </a:solidFill>
              <a:latin typeface="Bryndan Write"/>
              <a:ea typeface="Bryndan Write"/>
              <a:cs typeface="Bryndan Write"/>
              <a:sym typeface="Bryndan Write"/>
            </a:endParaRPr>
          </a:p>
          <a:p>
            <a:pPr algn="ctr">
              <a:lnSpc>
                <a:spcPts val="4339"/>
              </a:lnSpc>
            </a:pPr>
            <a:r>
              <a:rPr lang="en-US" sz="3099">
                <a:solidFill>
                  <a:srgbClr val="446497"/>
                </a:solidFill>
                <a:latin typeface="Canva Sans"/>
                <a:ea typeface="Canva Sans"/>
                <a:cs typeface="Canva Sans"/>
                <a:sym typeface="Canva Sans"/>
              </a:rPr>
              <a:t>7.30am - 8.55am </a:t>
            </a:r>
          </a:p>
          <a:p>
            <a:pPr algn="ctr">
              <a:lnSpc>
                <a:spcPts val="4339"/>
              </a:lnSpc>
            </a:pPr>
            <a:endParaRPr lang="en-US" sz="3099">
              <a:solidFill>
                <a:srgbClr val="446497"/>
              </a:solidFill>
              <a:latin typeface="Canva Sans"/>
              <a:ea typeface="Canva Sans"/>
              <a:cs typeface="Canva Sans"/>
              <a:sym typeface="Canva Sans"/>
            </a:endParaRPr>
          </a:p>
          <a:p>
            <a:pPr algn="ctr">
              <a:lnSpc>
                <a:spcPts val="4339"/>
              </a:lnSpc>
            </a:pPr>
            <a:r>
              <a:rPr lang="en-US" sz="3099">
                <a:solidFill>
                  <a:srgbClr val="446497"/>
                </a:solidFill>
                <a:latin typeface="Canva Sans"/>
                <a:ea typeface="Canva Sans"/>
                <a:cs typeface="Canva Sans"/>
                <a:sym typeface="Canva Sans"/>
              </a:rPr>
              <a:t>Fee: £4.50 per session</a:t>
            </a:r>
          </a:p>
          <a:p>
            <a:pPr algn="ctr">
              <a:lnSpc>
                <a:spcPts val="4339"/>
              </a:lnSpc>
              <a:spcBef>
                <a:spcPct val="0"/>
              </a:spcBef>
            </a:pPr>
            <a:r>
              <a:rPr lang="en-US" sz="3099">
                <a:solidFill>
                  <a:srgbClr val="446497"/>
                </a:solidFill>
                <a:latin typeface="Canva Sans"/>
                <a:ea typeface="Canva Sans"/>
                <a:cs typeface="Canva Sans"/>
                <a:sym typeface="Canva Sans"/>
              </a:rPr>
              <a:t>Breakfast included</a:t>
            </a:r>
          </a:p>
        </p:txBody>
      </p:sp>
      <p:sp>
        <p:nvSpPr>
          <p:cNvPr id="27" name="TextBox 27"/>
          <p:cNvSpPr txBox="1"/>
          <p:nvPr/>
        </p:nvSpPr>
        <p:spPr>
          <a:xfrm>
            <a:off x="11086832" y="4373762"/>
            <a:ext cx="5170290" cy="4074796"/>
          </a:xfrm>
          <a:prstGeom prst="rect">
            <a:avLst/>
          </a:prstGeom>
        </p:spPr>
        <p:txBody>
          <a:bodyPr lIns="0" tIns="0" rIns="0" bIns="0" rtlCol="0" anchor="t">
            <a:spAutoFit/>
          </a:bodyPr>
          <a:lstStyle/>
          <a:p>
            <a:pPr algn="ctr">
              <a:lnSpc>
                <a:spcPts val="5319"/>
              </a:lnSpc>
            </a:pPr>
            <a:r>
              <a:rPr lang="en-US" sz="3799">
                <a:solidFill>
                  <a:srgbClr val="446497"/>
                </a:solidFill>
                <a:latin typeface="Bryndan Write"/>
                <a:ea typeface="Bryndan Write"/>
                <a:cs typeface="Bryndan Write"/>
                <a:sym typeface="Bryndan Write"/>
              </a:rPr>
              <a:t>Late Larks After School Club</a:t>
            </a:r>
          </a:p>
          <a:p>
            <a:pPr algn="ctr">
              <a:lnSpc>
                <a:spcPts val="4339"/>
              </a:lnSpc>
            </a:pPr>
            <a:endParaRPr lang="en-US" sz="3799">
              <a:solidFill>
                <a:srgbClr val="446497"/>
              </a:solidFill>
              <a:latin typeface="Bryndan Write"/>
              <a:ea typeface="Bryndan Write"/>
              <a:cs typeface="Bryndan Write"/>
              <a:sym typeface="Bryndan Write"/>
            </a:endParaRPr>
          </a:p>
          <a:p>
            <a:pPr algn="ctr">
              <a:lnSpc>
                <a:spcPts val="4339"/>
              </a:lnSpc>
            </a:pPr>
            <a:r>
              <a:rPr lang="en-US" sz="3099">
                <a:solidFill>
                  <a:srgbClr val="446497"/>
                </a:solidFill>
                <a:latin typeface="Canva Sans"/>
                <a:ea typeface="Canva Sans"/>
                <a:cs typeface="Canva Sans"/>
                <a:sym typeface="Canva Sans"/>
              </a:rPr>
              <a:t>3.30pm - 5.30pm </a:t>
            </a:r>
          </a:p>
          <a:p>
            <a:pPr algn="ctr">
              <a:lnSpc>
                <a:spcPts val="4339"/>
              </a:lnSpc>
            </a:pPr>
            <a:endParaRPr lang="en-US" sz="3099">
              <a:solidFill>
                <a:srgbClr val="446497"/>
              </a:solidFill>
              <a:latin typeface="Canva Sans"/>
              <a:ea typeface="Canva Sans"/>
              <a:cs typeface="Canva Sans"/>
              <a:sym typeface="Canva Sans"/>
            </a:endParaRPr>
          </a:p>
          <a:p>
            <a:pPr algn="ctr">
              <a:lnSpc>
                <a:spcPts val="4339"/>
              </a:lnSpc>
            </a:pPr>
            <a:r>
              <a:rPr lang="en-US" sz="3099">
                <a:solidFill>
                  <a:srgbClr val="446497"/>
                </a:solidFill>
                <a:latin typeface="Canva Sans"/>
                <a:ea typeface="Canva Sans"/>
                <a:cs typeface="Canva Sans"/>
                <a:sym typeface="Canva Sans"/>
              </a:rPr>
              <a:t>Fee: £7.50 per session</a:t>
            </a:r>
          </a:p>
          <a:p>
            <a:pPr algn="ctr">
              <a:lnSpc>
                <a:spcPts val="4339"/>
              </a:lnSpc>
              <a:spcBef>
                <a:spcPct val="0"/>
              </a:spcBef>
            </a:pPr>
            <a:r>
              <a:rPr lang="en-US" sz="3099">
                <a:solidFill>
                  <a:srgbClr val="446497"/>
                </a:solidFill>
                <a:latin typeface="Canva Sans"/>
                <a:ea typeface="Canva Sans"/>
                <a:cs typeface="Canva Sans"/>
                <a:sym typeface="Canva Sans"/>
              </a:rPr>
              <a:t>Afternoon snack included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Custom</PresentationFormat>
  <Paragraphs>107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Canva Sans</vt:lpstr>
      <vt:lpstr>Canva Sans Bold</vt:lpstr>
      <vt:lpstr>Open Sans</vt:lpstr>
      <vt:lpstr>Bryndan Write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 at Carleton Green</dc:title>
  <dc:creator>Mrs A Catterall</dc:creator>
  <cp:lastModifiedBy>Mandy Catterall</cp:lastModifiedBy>
  <cp:revision>2</cp:revision>
  <dcterms:created xsi:type="dcterms:W3CDTF">2006-08-16T00:00:00Z</dcterms:created>
  <dcterms:modified xsi:type="dcterms:W3CDTF">2025-05-19T14:48:34Z</dcterms:modified>
  <dc:identifier>DAGmxHUuO88</dc:identifier>
</cp:coreProperties>
</file>