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Bryndan Write" panose="020B0604020202020204" charset="0"/>
      <p:regular r:id="rId16"/>
    </p:embeddedFont>
    <p:embeddedFont>
      <p:font typeface="Calibri" panose="020F0502020204030204" pitchFamily="34" charset="0"/>
      <p:regular r:id="rId17"/>
      <p:bold r:id="rId18"/>
      <p:italic r:id="rId19"/>
      <p:boldItalic r:id="rId20"/>
    </p:embeddedFont>
    <p:embeddedFont>
      <p:font typeface="Canva Sans" panose="020B0604020202020204" charset="0"/>
      <p:regular r:id="rId21"/>
    </p:embeddedFont>
    <p:embeddedFont>
      <p:font typeface="Canva Sans Bold" panose="020B0604020202020204" charset="0"/>
      <p:regular r:id="rId22"/>
    </p:embeddedFont>
    <p:embeddedFont>
      <p:font typeface="Open Sans" panose="020B0604020202020204" charset="0"/>
      <p:regular r:id="rId23"/>
    </p:embeddedFont>
    <p:embeddedFont>
      <p:font typeface="Open Sans Bol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9" d="100"/>
          <a:sy n="49" d="100"/>
        </p:scale>
        <p:origin x="38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1.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9.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760059"/>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l">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Freeform 21"/>
          <p:cNvSpPr/>
          <p:nvPr/>
        </p:nvSpPr>
        <p:spPr>
          <a:xfrm>
            <a:off x="8026938" y="4845631"/>
            <a:ext cx="2472427" cy="2445694"/>
          </a:xfrm>
          <a:custGeom>
            <a:avLst/>
            <a:gdLst/>
            <a:ahLst/>
            <a:cxnLst/>
            <a:rect l="l" t="t" r="r" b="b"/>
            <a:pathLst>
              <a:path w="2472427" h="2445694">
                <a:moveTo>
                  <a:pt x="0" y="0"/>
                </a:moveTo>
                <a:lnTo>
                  <a:pt x="2472428" y="0"/>
                </a:lnTo>
                <a:lnTo>
                  <a:pt x="2472428" y="2445694"/>
                </a:lnTo>
                <a:lnTo>
                  <a:pt x="0" y="2445694"/>
                </a:lnTo>
                <a:lnTo>
                  <a:pt x="0" y="0"/>
                </a:lnTo>
                <a:close/>
              </a:path>
            </a:pathLst>
          </a:custGeom>
          <a:blipFill>
            <a:blip r:embed="rId12"/>
            <a:stretch>
              <a:fillRect l="-1136" r="-198740" b="-369"/>
            </a:stretch>
          </a:blipFill>
        </p:spPr>
      </p:sp>
      <p:sp>
        <p:nvSpPr>
          <p:cNvPr id="22" name="TextBox 22"/>
          <p:cNvSpPr txBox="1"/>
          <p:nvPr/>
        </p:nvSpPr>
        <p:spPr>
          <a:xfrm>
            <a:off x="1785104" y="1343025"/>
            <a:ext cx="15022592" cy="3114675"/>
          </a:xfrm>
          <a:prstGeom prst="rect">
            <a:avLst/>
          </a:prstGeom>
        </p:spPr>
        <p:txBody>
          <a:bodyPr lIns="0" tIns="0" rIns="0" bIns="0" rtlCol="0" anchor="t">
            <a:spAutoFit/>
          </a:bodyPr>
          <a:lstStyle/>
          <a:p>
            <a:pPr algn="ctr">
              <a:lnSpc>
                <a:spcPts val="11400"/>
              </a:lnSpc>
            </a:pPr>
            <a:r>
              <a:rPr lang="en-US" sz="12000">
                <a:solidFill>
                  <a:srgbClr val="446497"/>
                </a:solidFill>
                <a:latin typeface="Bryndan Write"/>
                <a:ea typeface="Bryndan Write"/>
                <a:cs typeface="Bryndan Write"/>
                <a:sym typeface="Bryndan Write"/>
              </a:rPr>
              <a:t>Being Ready for School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866574"/>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TextBox 21"/>
          <p:cNvSpPr txBox="1"/>
          <p:nvPr/>
        </p:nvSpPr>
        <p:spPr>
          <a:xfrm>
            <a:off x="1148671" y="905039"/>
            <a:ext cx="15990658" cy="1152361"/>
          </a:xfrm>
          <a:prstGeom prst="rect">
            <a:avLst/>
          </a:prstGeom>
        </p:spPr>
        <p:txBody>
          <a:bodyPr lIns="0" tIns="0" rIns="0" bIns="0" rtlCol="0" anchor="t">
            <a:spAutoFit/>
          </a:bodyPr>
          <a:lstStyle/>
          <a:p>
            <a:pPr algn="ctr">
              <a:lnSpc>
                <a:spcPts val="7061"/>
              </a:lnSpc>
            </a:pPr>
            <a:r>
              <a:rPr lang="en-US" sz="9946">
                <a:solidFill>
                  <a:srgbClr val="446497"/>
                </a:solidFill>
                <a:latin typeface="Bryndan Write"/>
                <a:ea typeface="Bryndan Write"/>
                <a:cs typeface="Bryndan Write"/>
                <a:sym typeface="Bryndan Write"/>
              </a:rPr>
              <a:t>Phase 1 phonics </a:t>
            </a:r>
          </a:p>
        </p:txBody>
      </p:sp>
      <p:sp>
        <p:nvSpPr>
          <p:cNvPr id="22" name="TextBox 22"/>
          <p:cNvSpPr txBox="1"/>
          <p:nvPr/>
        </p:nvSpPr>
        <p:spPr>
          <a:xfrm>
            <a:off x="1148671" y="3605310"/>
            <a:ext cx="16944888" cy="4408170"/>
          </a:xfrm>
          <a:prstGeom prst="rect">
            <a:avLst/>
          </a:prstGeom>
        </p:spPr>
        <p:txBody>
          <a:bodyPr lIns="0" tIns="0" rIns="0" bIns="0" rtlCol="0" anchor="t">
            <a:spAutoFit/>
          </a:bodyPr>
          <a:lstStyle/>
          <a:p>
            <a:pPr marL="604521" lvl="1" indent="-302261" algn="l">
              <a:lnSpc>
                <a:spcPts val="3920"/>
              </a:lnSpc>
              <a:buFont typeface="Arial"/>
              <a:buChar char="•"/>
            </a:pPr>
            <a:r>
              <a:rPr lang="en-US" sz="2800" dirty="0">
                <a:solidFill>
                  <a:srgbClr val="446497"/>
                </a:solidFill>
                <a:latin typeface="Open Sans"/>
                <a:ea typeface="Open Sans"/>
                <a:cs typeface="Open Sans"/>
                <a:sym typeface="Open Sans"/>
              </a:rPr>
              <a:t>Environmental sounds - make animal noises, guess what makes this sound? games</a:t>
            </a:r>
          </a:p>
          <a:p>
            <a:pPr marL="604521" lvl="1" indent="-302261" algn="l">
              <a:lnSpc>
                <a:spcPts val="3920"/>
              </a:lnSpc>
              <a:buFont typeface="Arial"/>
              <a:buChar char="•"/>
            </a:pPr>
            <a:r>
              <a:rPr lang="en-US" sz="2800" dirty="0">
                <a:solidFill>
                  <a:srgbClr val="446497"/>
                </a:solidFill>
                <a:latin typeface="Open Sans"/>
                <a:ea typeface="Open Sans"/>
                <a:cs typeface="Open Sans"/>
                <a:sym typeface="Open Sans"/>
              </a:rPr>
              <a:t>Instrumental sounds - explore playing with musical instruments</a:t>
            </a:r>
          </a:p>
          <a:p>
            <a:pPr marL="604521" lvl="1" indent="-302261" algn="l">
              <a:lnSpc>
                <a:spcPts val="3920"/>
              </a:lnSpc>
              <a:buFont typeface="Arial"/>
              <a:buChar char="•"/>
            </a:pPr>
            <a:r>
              <a:rPr lang="en-US" sz="2800" dirty="0">
                <a:solidFill>
                  <a:srgbClr val="446497"/>
                </a:solidFill>
                <a:latin typeface="Open Sans"/>
                <a:ea typeface="Open Sans"/>
                <a:cs typeface="Open Sans"/>
                <a:sym typeface="Open Sans"/>
              </a:rPr>
              <a:t>Body Percussion - make sound patterns - clapping, stamping, patting, clicking</a:t>
            </a:r>
          </a:p>
          <a:p>
            <a:pPr marL="604521" lvl="1" indent="-302261" algn="l">
              <a:lnSpc>
                <a:spcPts val="3920"/>
              </a:lnSpc>
              <a:buFont typeface="Arial"/>
              <a:buChar char="•"/>
            </a:pPr>
            <a:r>
              <a:rPr lang="en-US" sz="2800" dirty="0">
                <a:solidFill>
                  <a:srgbClr val="446497"/>
                </a:solidFill>
                <a:latin typeface="Open Sans"/>
                <a:ea typeface="Open Sans"/>
                <a:cs typeface="Open Sans"/>
                <a:sym typeface="Open Sans"/>
              </a:rPr>
              <a:t>Rhythm and Rhyme  - sing nursery rhymes together</a:t>
            </a:r>
          </a:p>
          <a:p>
            <a:pPr marL="604521" lvl="1" indent="-302261" algn="l">
              <a:lnSpc>
                <a:spcPts val="3920"/>
              </a:lnSpc>
              <a:buFont typeface="Arial"/>
              <a:buChar char="•"/>
            </a:pPr>
            <a:r>
              <a:rPr lang="en-US" sz="2800" dirty="0">
                <a:solidFill>
                  <a:srgbClr val="446497"/>
                </a:solidFill>
                <a:latin typeface="Open Sans"/>
                <a:ea typeface="Open Sans"/>
                <a:cs typeface="Open Sans"/>
                <a:sym typeface="Open Sans"/>
              </a:rPr>
              <a:t>Alliteration - Can you find something beginning with s, I spy games, play the odd one out, for example - socks, sausage, pen, sun?</a:t>
            </a:r>
          </a:p>
          <a:p>
            <a:pPr marL="604521" lvl="1" indent="-302261" algn="l">
              <a:lnSpc>
                <a:spcPts val="3920"/>
              </a:lnSpc>
              <a:buFont typeface="Arial"/>
              <a:buChar char="•"/>
            </a:pPr>
            <a:r>
              <a:rPr lang="en-US" sz="2800" dirty="0">
                <a:solidFill>
                  <a:srgbClr val="446497"/>
                </a:solidFill>
                <a:latin typeface="Open Sans"/>
                <a:ea typeface="Open Sans"/>
                <a:cs typeface="Open Sans"/>
                <a:sym typeface="Open Sans"/>
              </a:rPr>
              <a:t> Voice Sounds - make silly sounds - cry like a baby, make a sound like a balloon deflating</a:t>
            </a:r>
          </a:p>
          <a:p>
            <a:pPr algn="l">
              <a:lnSpc>
                <a:spcPts val="3920"/>
              </a:lnSpc>
            </a:pPr>
            <a:endParaRPr lang="en-US" sz="2800" dirty="0">
              <a:solidFill>
                <a:srgbClr val="446497"/>
              </a:solidFill>
              <a:latin typeface="Open Sans"/>
              <a:ea typeface="Open Sans"/>
              <a:cs typeface="Open Sans"/>
              <a:sym typeface="Open Sans"/>
            </a:endParaRPr>
          </a:p>
          <a:p>
            <a:pPr algn="l">
              <a:lnSpc>
                <a:spcPts val="3640"/>
              </a:lnSpc>
            </a:pPr>
            <a:endParaRPr lang="en-US" sz="2800" dirty="0">
              <a:solidFill>
                <a:srgbClr val="446497"/>
              </a:solidFill>
              <a:latin typeface="Open Sans"/>
              <a:ea typeface="Open Sans"/>
              <a:cs typeface="Open Sans"/>
              <a:sym typeface="Open Sans"/>
            </a:endParaRPr>
          </a:p>
        </p:txBody>
      </p:sp>
      <p:sp>
        <p:nvSpPr>
          <p:cNvPr id="23" name="TextBox 23"/>
          <p:cNvSpPr txBox="1"/>
          <p:nvPr/>
        </p:nvSpPr>
        <p:spPr>
          <a:xfrm>
            <a:off x="1028700" y="1708230"/>
            <a:ext cx="16944888" cy="2388870"/>
          </a:xfrm>
          <a:prstGeom prst="rect">
            <a:avLst/>
          </a:prstGeom>
        </p:spPr>
        <p:txBody>
          <a:bodyPr lIns="0" tIns="0" rIns="0" bIns="0" rtlCol="0" anchor="t">
            <a:spAutoFit/>
          </a:bodyPr>
          <a:lstStyle/>
          <a:p>
            <a:pPr algn="l">
              <a:lnSpc>
                <a:spcPts val="3920"/>
              </a:lnSpc>
              <a:spcBef>
                <a:spcPct val="0"/>
              </a:spcBef>
            </a:pPr>
            <a:endParaRPr/>
          </a:p>
          <a:p>
            <a:pPr algn="l">
              <a:lnSpc>
                <a:spcPts val="3920"/>
              </a:lnSpc>
              <a:spcBef>
                <a:spcPct val="0"/>
              </a:spcBef>
            </a:pPr>
            <a:r>
              <a:rPr lang="en-US" sz="2800">
                <a:solidFill>
                  <a:srgbClr val="446497"/>
                </a:solidFill>
                <a:latin typeface="Open Sans"/>
                <a:ea typeface="Open Sans"/>
                <a:cs typeface="Open Sans"/>
                <a:sym typeface="Open Sans"/>
              </a:rPr>
              <a:t> </a:t>
            </a:r>
            <a:r>
              <a:rPr lang="en-US" sz="2800" b="1">
                <a:solidFill>
                  <a:srgbClr val="446497"/>
                </a:solidFill>
                <a:latin typeface="Open Sans Bold"/>
                <a:ea typeface="Open Sans Bold"/>
                <a:cs typeface="Open Sans Bold"/>
                <a:sym typeface="Open Sans Bold"/>
              </a:rPr>
              <a:t>How can you help at home with early phonics?</a:t>
            </a:r>
          </a:p>
          <a:p>
            <a:pPr algn="l">
              <a:lnSpc>
                <a:spcPts val="3920"/>
              </a:lnSpc>
              <a:spcBef>
                <a:spcPct val="0"/>
              </a:spcBef>
            </a:pPr>
            <a:endParaRPr lang="en-US" sz="2800" b="1">
              <a:solidFill>
                <a:srgbClr val="446497"/>
              </a:solidFill>
              <a:latin typeface="Open Sans Bold"/>
              <a:ea typeface="Open Sans Bold"/>
              <a:cs typeface="Open Sans Bold"/>
              <a:sym typeface="Open Sans Bold"/>
            </a:endParaRPr>
          </a:p>
          <a:p>
            <a:pPr algn="l">
              <a:lnSpc>
                <a:spcPts val="3640"/>
              </a:lnSpc>
              <a:spcBef>
                <a:spcPct val="0"/>
              </a:spcBef>
            </a:pPr>
            <a:endParaRPr lang="en-US" sz="2800" b="1">
              <a:solidFill>
                <a:srgbClr val="446497"/>
              </a:solidFill>
              <a:latin typeface="Open Sans Bold"/>
              <a:ea typeface="Open Sans Bold"/>
              <a:cs typeface="Open Sans Bold"/>
              <a:sym typeface="Open Sans Bold"/>
            </a:endParaRPr>
          </a:p>
          <a:p>
            <a:pPr algn="l">
              <a:lnSpc>
                <a:spcPts val="3640"/>
              </a:lnSpc>
            </a:pPr>
            <a:endParaRPr lang="en-US" sz="2800" b="1">
              <a:solidFill>
                <a:srgbClr val="446497"/>
              </a:solidFill>
              <a:latin typeface="Open Sans Bold"/>
              <a:ea typeface="Open Sans Bold"/>
              <a:cs typeface="Open Sans Bold"/>
              <a:sym typeface="Open Sans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438359" y="1028700"/>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aphicFrame>
        <p:nvGraphicFramePr>
          <p:cNvPr id="21" name="Table 21"/>
          <p:cNvGraphicFramePr>
            <a:graphicFrameLocks noGrp="1"/>
          </p:cNvGraphicFramePr>
          <p:nvPr>
            <p:extLst>
              <p:ext uri="{D42A27DB-BD31-4B8C-83A1-F6EECF244321}">
                <p14:modId xmlns:p14="http://schemas.microsoft.com/office/powerpoint/2010/main" val="2383734454"/>
              </p:ext>
            </p:extLst>
          </p:nvPr>
        </p:nvGraphicFramePr>
        <p:xfrm>
          <a:off x="1087213" y="2186463"/>
          <a:ext cx="15355934" cy="7953185"/>
        </p:xfrm>
        <a:graphic>
          <a:graphicData uri="http://schemas.openxmlformats.org/drawingml/2006/table">
            <a:tbl>
              <a:tblPr/>
              <a:tblGrid>
                <a:gridCol w="7442156">
                  <a:extLst>
                    <a:ext uri="{9D8B030D-6E8A-4147-A177-3AD203B41FA5}">
                      <a16:colId xmlns:a16="http://schemas.microsoft.com/office/drawing/2014/main" val="20000"/>
                    </a:ext>
                  </a:extLst>
                </a:gridCol>
                <a:gridCol w="7913778">
                  <a:extLst>
                    <a:ext uri="{9D8B030D-6E8A-4147-A177-3AD203B41FA5}">
                      <a16:colId xmlns:a16="http://schemas.microsoft.com/office/drawing/2014/main" val="20001"/>
                    </a:ext>
                  </a:extLst>
                </a:gridCol>
              </a:tblGrid>
              <a:tr h="1124458">
                <a:tc>
                  <a:txBody>
                    <a:bodyPr/>
                    <a:lstStyle/>
                    <a:p>
                      <a:pPr algn="l">
                        <a:lnSpc>
                          <a:spcPts val="4200"/>
                        </a:lnSpc>
                        <a:defRPr/>
                      </a:pPr>
                      <a:r>
                        <a:rPr lang="en-US" sz="3000" b="1">
                          <a:solidFill>
                            <a:srgbClr val="446497"/>
                          </a:solidFill>
                          <a:latin typeface="Canva Sans Bold"/>
                          <a:ea typeface="Canva Sans Bold"/>
                          <a:cs typeface="Canva Sans Bold"/>
                          <a:sym typeface="Canva Sans Bold"/>
                        </a:rPr>
                        <a:t>What school readiness looks like :</a:t>
                      </a:r>
                      <a:endParaRPr lang="en-US" sz="1100"/>
                    </a:p>
                  </a:txBody>
                  <a:tcPr marL="190500" marR="190500" marT="190500" marB="190500" anchor="ctr">
                    <a:lnL w="38100" cap="flat" cmpd="sng" algn="ctr">
                      <a:solidFill>
                        <a:srgbClr val="99ACFF"/>
                      </a:solidFill>
                      <a:prstDash val="solid"/>
                      <a:round/>
                      <a:headEnd type="none" w="med" len="med"/>
                      <a:tailEnd type="none" w="med" len="med"/>
                    </a:lnL>
                    <a:lnR w="38100" cap="flat" cmpd="sng" algn="ctr">
                      <a:solidFill>
                        <a:srgbClr val="99ACFF"/>
                      </a:solidFill>
                      <a:prstDash val="solid"/>
                      <a:round/>
                      <a:headEnd type="none" w="med" len="med"/>
                      <a:tailEnd type="none" w="med" len="med"/>
                    </a:lnR>
                    <a:lnT w="38100" cap="flat" cmpd="sng" algn="ctr">
                      <a:solidFill>
                        <a:srgbClr val="99ACFF"/>
                      </a:solidFill>
                      <a:prstDash val="solid"/>
                      <a:round/>
                      <a:headEnd type="none" w="med" len="med"/>
                      <a:tailEnd type="none" w="med" len="med"/>
                    </a:lnT>
                    <a:lnB w="38100" cap="flat" cmpd="sng" algn="ctr">
                      <a:solidFill>
                        <a:srgbClr val="99ACFF"/>
                      </a:solidFill>
                      <a:prstDash val="solid"/>
                      <a:round/>
                      <a:headEnd type="none" w="med" len="med"/>
                      <a:tailEnd type="none" w="med" len="med"/>
                    </a:lnB>
                    <a:solidFill>
                      <a:srgbClr val="CDD6FF"/>
                    </a:solidFill>
                  </a:tcPr>
                </a:tc>
                <a:tc>
                  <a:txBody>
                    <a:bodyPr/>
                    <a:lstStyle/>
                    <a:p>
                      <a:pPr algn="l">
                        <a:lnSpc>
                          <a:spcPts val="4200"/>
                        </a:lnSpc>
                        <a:defRPr/>
                      </a:pPr>
                      <a:r>
                        <a:rPr lang="en-US" sz="3000" b="1">
                          <a:solidFill>
                            <a:srgbClr val="446497"/>
                          </a:solidFill>
                          <a:latin typeface="Canva Sans Bold"/>
                          <a:ea typeface="Canva Sans Bold"/>
                          <a:cs typeface="Canva Sans Bold"/>
                          <a:sym typeface="Canva Sans Bold"/>
                        </a:rPr>
                        <a:t>What can you do :</a:t>
                      </a:r>
                      <a:endParaRPr lang="en-US" sz="1100"/>
                    </a:p>
                  </a:txBody>
                  <a:tcPr marL="190500" marR="190500" marT="190500" marB="190500" anchor="ctr">
                    <a:lnL w="38100" cap="flat" cmpd="sng" algn="ctr">
                      <a:solidFill>
                        <a:srgbClr val="99ACFF"/>
                      </a:solidFill>
                      <a:prstDash val="solid"/>
                      <a:round/>
                      <a:headEnd type="none" w="med" len="med"/>
                      <a:tailEnd type="none" w="med" len="med"/>
                    </a:lnL>
                    <a:lnR w="38100" cap="flat" cmpd="sng" algn="ctr">
                      <a:solidFill>
                        <a:srgbClr val="99ACFF"/>
                      </a:solidFill>
                      <a:prstDash val="solid"/>
                      <a:round/>
                      <a:headEnd type="none" w="med" len="med"/>
                      <a:tailEnd type="none" w="med" len="med"/>
                    </a:lnR>
                    <a:lnT w="38100" cap="flat" cmpd="sng" algn="ctr">
                      <a:solidFill>
                        <a:srgbClr val="99ACFF"/>
                      </a:solidFill>
                      <a:prstDash val="solid"/>
                      <a:round/>
                      <a:headEnd type="none" w="med" len="med"/>
                      <a:tailEnd type="none" w="med" len="med"/>
                    </a:lnT>
                    <a:lnB w="38100" cap="flat" cmpd="sng" algn="ctr">
                      <a:solidFill>
                        <a:srgbClr val="99ACFF"/>
                      </a:solidFill>
                      <a:prstDash val="solid"/>
                      <a:round/>
                      <a:headEnd type="none" w="med" len="med"/>
                      <a:tailEnd type="none" w="med" len="med"/>
                    </a:lnB>
                    <a:solidFill>
                      <a:srgbClr val="CDD6FF"/>
                    </a:solidFill>
                  </a:tcPr>
                </a:tc>
                <a:extLst>
                  <a:ext uri="{0D108BD9-81ED-4DB2-BD59-A6C34878D82A}">
                    <a16:rowId xmlns:a16="http://schemas.microsoft.com/office/drawing/2014/main" val="10000"/>
                  </a:ext>
                </a:extLst>
              </a:tr>
              <a:tr h="6795441">
                <a:tc>
                  <a:txBody>
                    <a:bodyPr/>
                    <a:lstStyle/>
                    <a:p>
                      <a:pPr marL="518160" lvl="1" indent="-259080" algn="l">
                        <a:lnSpc>
                          <a:spcPts val="3359"/>
                        </a:lnSpc>
                        <a:buFont typeface="Arial"/>
                        <a:buChar char="•"/>
                        <a:defRPr/>
                      </a:pPr>
                      <a:r>
                        <a:rPr lang="en-US" sz="2400">
                          <a:solidFill>
                            <a:srgbClr val="446497"/>
                          </a:solidFill>
                          <a:latin typeface="Canva Sans"/>
                          <a:ea typeface="Canva Sans"/>
                          <a:cs typeface="Canva Sans"/>
                          <a:sym typeface="Canva Sans"/>
                        </a:rPr>
                        <a:t>Being able to match (recognise something that is the same –shape, picture etc) </a:t>
                      </a:r>
                      <a:endParaRPr lang="en-US" sz="1100"/>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Being able to sort objects in different ways (by colour, by size, by shape)</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Being able to compare and talk about differences and similarities</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Being able to order, put items into an order so they are counted once and only once</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Understand words such as first, last and next</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Understand/use positional words such as behind, in front, below, beside, etc </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Having an understanding that you start counting from 1</a:t>
                      </a:r>
                    </a:p>
                    <a:p>
                      <a:pPr algn="l">
                        <a:lnSpc>
                          <a:spcPts val="3359"/>
                        </a:lnSpc>
                      </a:pPr>
                      <a:endParaRPr lang="en-US" sz="2400">
                        <a:solidFill>
                          <a:srgbClr val="446497"/>
                        </a:solidFill>
                        <a:latin typeface="Canva Sans"/>
                        <a:ea typeface="Canva Sans"/>
                        <a:cs typeface="Canva Sans"/>
                        <a:sym typeface="Canva Sans"/>
                      </a:endParaRPr>
                    </a:p>
                  </a:txBody>
                  <a:tcPr marL="190500" marR="190500" marT="190500" marB="190500" anchor="ctr">
                    <a:lnL w="38100" cap="flat" cmpd="sng" algn="ctr">
                      <a:solidFill>
                        <a:srgbClr val="99ACFF"/>
                      </a:solidFill>
                      <a:prstDash val="solid"/>
                      <a:round/>
                      <a:headEnd type="none" w="med" len="med"/>
                      <a:tailEnd type="none" w="med" len="med"/>
                    </a:lnL>
                    <a:lnR w="38100" cap="flat" cmpd="sng" algn="ctr">
                      <a:solidFill>
                        <a:srgbClr val="99ACFF"/>
                      </a:solidFill>
                      <a:prstDash val="solid"/>
                      <a:round/>
                      <a:headEnd type="none" w="med" len="med"/>
                      <a:tailEnd type="none" w="med" len="med"/>
                    </a:lnR>
                    <a:lnT w="38100" cap="flat" cmpd="sng" algn="ctr">
                      <a:solidFill>
                        <a:srgbClr val="99ACFF"/>
                      </a:solidFill>
                      <a:prstDash val="solid"/>
                      <a:round/>
                      <a:headEnd type="none" w="med" len="med"/>
                      <a:tailEnd type="none" w="med" len="med"/>
                    </a:lnT>
                    <a:lnB w="38100" cap="flat" cmpd="sng" algn="ctr">
                      <a:solidFill>
                        <a:srgbClr val="99ACFF"/>
                      </a:solidFill>
                      <a:prstDash val="solid"/>
                      <a:round/>
                      <a:headEnd type="none" w="med" len="med"/>
                      <a:tailEnd type="none" w="med" len="med"/>
                    </a:lnB>
                  </a:tcPr>
                </a:tc>
                <a:tc>
                  <a:txBody>
                    <a:bodyPr/>
                    <a:lstStyle/>
                    <a:p>
                      <a:pPr marL="518160" lvl="1" indent="-259080" algn="l">
                        <a:lnSpc>
                          <a:spcPts val="3359"/>
                        </a:lnSpc>
                        <a:buFont typeface="Arial"/>
                        <a:buChar char="•"/>
                        <a:defRPr/>
                      </a:pPr>
                      <a:r>
                        <a:rPr lang="en-US" sz="2400" dirty="0">
                          <a:solidFill>
                            <a:srgbClr val="446497"/>
                          </a:solidFill>
                          <a:latin typeface="Canva Sans"/>
                          <a:ea typeface="Canva Sans"/>
                          <a:cs typeface="Canva Sans"/>
                          <a:sym typeface="Canva Sans"/>
                        </a:rPr>
                        <a:t>Spot and talk about numbers in the environment e.g. house numbers, car reg plate, when cooking, measuring feet for new shoes </a:t>
                      </a:r>
                      <a:endParaRPr lang="en-US" sz="1100" dirty="0"/>
                    </a:p>
                    <a:p>
                      <a:pPr marL="518160" lvl="1" indent="-259080" algn="l">
                        <a:lnSpc>
                          <a:spcPts val="3359"/>
                        </a:lnSpc>
                        <a:buFont typeface="Arial"/>
                        <a:buChar char="•"/>
                      </a:pPr>
                      <a:r>
                        <a:rPr lang="en-US" sz="2400" dirty="0">
                          <a:solidFill>
                            <a:srgbClr val="446497"/>
                          </a:solidFill>
                          <a:latin typeface="Canva Sans"/>
                          <a:ea typeface="Canva Sans"/>
                          <a:cs typeface="Canva Sans"/>
                          <a:sym typeface="Canva Sans"/>
                        </a:rPr>
                        <a:t>Play puzzles and matching games</a:t>
                      </a:r>
                    </a:p>
                    <a:p>
                      <a:pPr marL="518160" lvl="1" indent="-259080" algn="l">
                        <a:lnSpc>
                          <a:spcPts val="3359"/>
                        </a:lnSpc>
                        <a:buFont typeface="Arial"/>
                        <a:buChar char="•"/>
                      </a:pPr>
                      <a:r>
                        <a:rPr lang="en-US" sz="2400" dirty="0">
                          <a:solidFill>
                            <a:srgbClr val="446497"/>
                          </a:solidFill>
                          <a:latin typeface="Canva Sans"/>
                          <a:ea typeface="Canva Sans"/>
                          <a:cs typeface="Canva Sans"/>
                          <a:sym typeface="Canva Sans"/>
                        </a:rPr>
                        <a:t>Play spot the difference</a:t>
                      </a:r>
                    </a:p>
                    <a:p>
                      <a:pPr marL="518160" lvl="1" indent="-259080" algn="l">
                        <a:lnSpc>
                          <a:spcPts val="3359"/>
                        </a:lnSpc>
                        <a:buFont typeface="Arial"/>
                        <a:buChar char="•"/>
                      </a:pPr>
                      <a:r>
                        <a:rPr lang="en-US" sz="2400" dirty="0">
                          <a:solidFill>
                            <a:srgbClr val="446497"/>
                          </a:solidFill>
                          <a:latin typeface="Canva Sans"/>
                          <a:ea typeface="Canva Sans"/>
                          <a:cs typeface="Canva Sans"/>
                          <a:sym typeface="Canva Sans"/>
                        </a:rPr>
                        <a:t>Sing nursery rhymes which include numbers and number patterns </a:t>
                      </a:r>
                    </a:p>
                    <a:p>
                      <a:pPr marL="518160" lvl="1" indent="-259080" algn="l">
                        <a:lnSpc>
                          <a:spcPts val="3359"/>
                        </a:lnSpc>
                        <a:buFont typeface="Arial"/>
                        <a:buChar char="•"/>
                      </a:pPr>
                      <a:r>
                        <a:rPr lang="en-US" sz="2400" dirty="0">
                          <a:solidFill>
                            <a:srgbClr val="446497"/>
                          </a:solidFill>
                          <a:latin typeface="Canva Sans"/>
                          <a:ea typeface="Canva Sans"/>
                          <a:cs typeface="Canva Sans"/>
                          <a:sym typeface="Canva Sans"/>
                        </a:rPr>
                        <a:t>Count actions, going up the stairs, buttons on your coat </a:t>
                      </a:r>
                    </a:p>
                    <a:p>
                      <a:pPr marL="518160" lvl="1" indent="-259080" algn="l">
                        <a:lnSpc>
                          <a:spcPts val="3359"/>
                        </a:lnSpc>
                        <a:buFont typeface="Arial"/>
                        <a:buChar char="•"/>
                      </a:pPr>
                      <a:r>
                        <a:rPr lang="en-US" sz="2400" dirty="0">
                          <a:solidFill>
                            <a:srgbClr val="446497"/>
                          </a:solidFill>
                          <a:latin typeface="Canva Sans"/>
                          <a:ea typeface="Canva Sans"/>
                          <a:cs typeface="Canva Sans"/>
                          <a:sym typeface="Canva Sans"/>
                        </a:rPr>
                        <a:t>Play games that involve counting e.g. snakes and ladders, board games, counting socks in the washing. </a:t>
                      </a:r>
                    </a:p>
                    <a:p>
                      <a:pPr marL="518160" lvl="1" indent="-259080" algn="l">
                        <a:lnSpc>
                          <a:spcPts val="3359"/>
                        </a:lnSpc>
                        <a:buFont typeface="Arial"/>
                        <a:buChar char="•"/>
                      </a:pPr>
                      <a:r>
                        <a:rPr lang="en-US" sz="2400" dirty="0">
                          <a:solidFill>
                            <a:srgbClr val="446497"/>
                          </a:solidFill>
                          <a:latin typeface="Canva Sans"/>
                          <a:ea typeface="Canva Sans"/>
                          <a:cs typeface="Canva Sans"/>
                          <a:sym typeface="Canva Sans"/>
                        </a:rPr>
                        <a:t>Dice games and dominos </a:t>
                      </a:r>
                    </a:p>
                    <a:p>
                      <a:pPr marL="518160" lvl="1" indent="-259080" algn="l">
                        <a:lnSpc>
                          <a:spcPts val="3359"/>
                        </a:lnSpc>
                        <a:buFont typeface="Arial"/>
                        <a:buChar char="•"/>
                      </a:pPr>
                      <a:r>
                        <a:rPr lang="en-US" sz="2400" dirty="0">
                          <a:solidFill>
                            <a:srgbClr val="446497"/>
                          </a:solidFill>
                          <a:latin typeface="Canva Sans"/>
                          <a:ea typeface="Canva Sans"/>
                          <a:cs typeface="Canva Sans"/>
                          <a:sym typeface="Canva Sans"/>
                        </a:rPr>
                        <a:t>Counting objects as part of daily routine e.g. Can you get me 4 forks for the dinner table?</a:t>
                      </a:r>
                    </a:p>
                  </a:txBody>
                  <a:tcPr marL="190500" marR="190500" marT="190500" marB="190500" anchor="ctr">
                    <a:lnL w="38100" cap="flat" cmpd="sng" algn="ctr">
                      <a:solidFill>
                        <a:srgbClr val="99ACFF"/>
                      </a:solidFill>
                      <a:prstDash val="solid"/>
                      <a:round/>
                      <a:headEnd type="none" w="med" len="med"/>
                      <a:tailEnd type="none" w="med" len="med"/>
                    </a:lnL>
                    <a:lnR w="38100" cap="flat" cmpd="sng" algn="ctr">
                      <a:solidFill>
                        <a:srgbClr val="99ACFF"/>
                      </a:solidFill>
                      <a:prstDash val="solid"/>
                      <a:round/>
                      <a:headEnd type="none" w="med" len="med"/>
                      <a:tailEnd type="none" w="med" len="med"/>
                    </a:lnR>
                    <a:lnT w="38100" cap="flat" cmpd="sng" algn="ctr">
                      <a:solidFill>
                        <a:srgbClr val="99ACFF"/>
                      </a:solidFill>
                      <a:prstDash val="solid"/>
                      <a:round/>
                      <a:headEnd type="none" w="med" len="med"/>
                      <a:tailEnd type="none" w="med" len="med"/>
                    </a:lnT>
                    <a:lnB w="38100" cap="flat" cmpd="sng" algn="ctr">
                      <a:solidFill>
                        <a:srgbClr val="99ACFF"/>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2" name="TextBox 22"/>
          <p:cNvSpPr txBox="1"/>
          <p:nvPr/>
        </p:nvSpPr>
        <p:spPr>
          <a:xfrm>
            <a:off x="590742" y="1422960"/>
            <a:ext cx="16475160" cy="963662"/>
          </a:xfrm>
          <a:prstGeom prst="rect">
            <a:avLst/>
          </a:prstGeom>
        </p:spPr>
        <p:txBody>
          <a:bodyPr wrap="square" lIns="0" tIns="0" rIns="0" bIns="0" rtlCol="0" anchor="t">
            <a:spAutoFit/>
          </a:bodyPr>
          <a:lstStyle/>
          <a:p>
            <a:pPr algn="ctr">
              <a:lnSpc>
                <a:spcPts val="7061"/>
              </a:lnSpc>
            </a:pPr>
            <a:r>
              <a:rPr lang="en-US" sz="9946" dirty="0">
                <a:solidFill>
                  <a:srgbClr val="446497"/>
                </a:solidFill>
                <a:latin typeface="Bryndan Write"/>
                <a:ea typeface="Bryndan Write"/>
                <a:cs typeface="Bryndan Write"/>
                <a:sym typeface="Bryndan Write"/>
              </a:rPr>
              <a:t>Number and Number Pattern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760059"/>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TextBox 21"/>
          <p:cNvSpPr txBox="1"/>
          <p:nvPr/>
        </p:nvSpPr>
        <p:spPr>
          <a:xfrm>
            <a:off x="842529" y="1228524"/>
            <a:ext cx="16602943" cy="1152357"/>
          </a:xfrm>
          <a:prstGeom prst="rect">
            <a:avLst/>
          </a:prstGeom>
        </p:spPr>
        <p:txBody>
          <a:bodyPr lIns="0" tIns="0" rIns="0" bIns="0" rtlCol="0" anchor="t">
            <a:spAutoFit/>
          </a:bodyPr>
          <a:lstStyle/>
          <a:p>
            <a:pPr algn="ctr">
              <a:lnSpc>
                <a:spcPts val="7061"/>
              </a:lnSpc>
            </a:pPr>
            <a:r>
              <a:rPr lang="en-US" sz="9946">
                <a:solidFill>
                  <a:srgbClr val="446497"/>
                </a:solidFill>
                <a:latin typeface="Bryndan Write"/>
                <a:ea typeface="Bryndan Write"/>
                <a:cs typeface="Bryndan Write"/>
                <a:sym typeface="Bryndan Write"/>
              </a:rPr>
              <a:t>Top Tips</a:t>
            </a:r>
          </a:p>
        </p:txBody>
      </p:sp>
      <p:sp>
        <p:nvSpPr>
          <p:cNvPr id="22" name="TextBox 22"/>
          <p:cNvSpPr txBox="1"/>
          <p:nvPr/>
        </p:nvSpPr>
        <p:spPr>
          <a:xfrm>
            <a:off x="904653" y="9488841"/>
            <a:ext cx="16478694" cy="323215"/>
          </a:xfrm>
          <a:prstGeom prst="rect">
            <a:avLst/>
          </a:prstGeom>
        </p:spPr>
        <p:txBody>
          <a:bodyPr lIns="0" tIns="0" rIns="0" bIns="0" rtlCol="0" anchor="t">
            <a:spAutoFit/>
          </a:bodyPr>
          <a:lstStyle/>
          <a:p>
            <a:pPr algn="ctr">
              <a:lnSpc>
                <a:spcPts val="2659"/>
              </a:lnSpc>
              <a:spcBef>
                <a:spcPct val="0"/>
              </a:spcBef>
            </a:pPr>
            <a:r>
              <a:rPr lang="en-US" sz="1899">
                <a:solidFill>
                  <a:srgbClr val="446497"/>
                </a:solidFill>
                <a:latin typeface="Open Sans"/>
                <a:ea typeface="Open Sans"/>
                <a:cs typeface="Open Sans"/>
                <a:sym typeface="Open Sans"/>
              </a:rPr>
              <a:t>Your paragraph text</a:t>
            </a:r>
          </a:p>
        </p:txBody>
      </p:sp>
      <p:sp>
        <p:nvSpPr>
          <p:cNvPr id="23" name="TextBox 23"/>
          <p:cNvSpPr txBox="1"/>
          <p:nvPr/>
        </p:nvSpPr>
        <p:spPr>
          <a:xfrm>
            <a:off x="1858883" y="2220949"/>
            <a:ext cx="14317341" cy="6915150"/>
          </a:xfrm>
          <a:prstGeom prst="rect">
            <a:avLst/>
          </a:prstGeom>
        </p:spPr>
        <p:txBody>
          <a:bodyPr lIns="0" tIns="0" rIns="0" bIns="0" rtlCol="0" anchor="t">
            <a:spAutoFit/>
          </a:bodyPr>
          <a:lstStyle/>
          <a:p>
            <a:pPr marL="647700" lvl="1" indent="-323850" algn="l">
              <a:lnSpc>
                <a:spcPts val="4200"/>
              </a:lnSpc>
              <a:buFont typeface="Arial"/>
              <a:buChar char="•"/>
            </a:pPr>
            <a:r>
              <a:rPr lang="en-US" sz="3000">
                <a:solidFill>
                  <a:srgbClr val="446497"/>
                </a:solidFill>
                <a:latin typeface="Canva Sans"/>
                <a:ea typeface="Canva Sans"/>
                <a:cs typeface="Canva Sans"/>
                <a:sym typeface="Canva Sans"/>
              </a:rPr>
              <a:t>Name everything – especially shoes!!</a:t>
            </a:r>
          </a:p>
          <a:p>
            <a:pPr marL="647700" lvl="1" indent="-323850" algn="l">
              <a:lnSpc>
                <a:spcPts val="4200"/>
              </a:lnSpc>
              <a:buFont typeface="Arial"/>
              <a:buChar char="•"/>
            </a:pPr>
            <a:r>
              <a:rPr lang="en-US" sz="3000">
                <a:solidFill>
                  <a:srgbClr val="446497"/>
                </a:solidFill>
                <a:latin typeface="Canva Sans"/>
                <a:ea typeface="Canva Sans"/>
                <a:cs typeface="Canva Sans"/>
                <a:sym typeface="Canva Sans"/>
              </a:rPr>
              <a:t>Be positive and talk about school in a positive light </a:t>
            </a:r>
          </a:p>
          <a:p>
            <a:pPr marL="647700" lvl="1" indent="-323850" algn="l">
              <a:lnSpc>
                <a:spcPts val="4200"/>
              </a:lnSpc>
              <a:buFont typeface="Arial"/>
              <a:buChar char="•"/>
            </a:pPr>
            <a:r>
              <a:rPr lang="en-US" sz="3000">
                <a:solidFill>
                  <a:srgbClr val="446497"/>
                </a:solidFill>
                <a:latin typeface="Canva Sans"/>
                <a:ea typeface="Canva Sans"/>
                <a:cs typeface="Canva Sans"/>
                <a:sym typeface="Canva Sans"/>
              </a:rPr>
              <a:t>Read books about starting school</a:t>
            </a:r>
          </a:p>
          <a:p>
            <a:pPr marL="647700" lvl="1" indent="-323850" algn="l">
              <a:lnSpc>
                <a:spcPts val="4200"/>
              </a:lnSpc>
              <a:buFont typeface="Arial"/>
              <a:buChar char="•"/>
            </a:pPr>
            <a:r>
              <a:rPr lang="en-US" sz="3000">
                <a:solidFill>
                  <a:srgbClr val="446497"/>
                </a:solidFill>
                <a:latin typeface="Canva Sans"/>
                <a:ea typeface="Canva Sans"/>
                <a:cs typeface="Canva Sans"/>
                <a:sym typeface="Canva Sans"/>
              </a:rPr>
              <a:t>Packing school bag with your child</a:t>
            </a:r>
          </a:p>
          <a:p>
            <a:pPr marL="647700" lvl="1" indent="-323850" algn="l">
              <a:lnSpc>
                <a:spcPts val="4200"/>
              </a:lnSpc>
              <a:buFont typeface="Arial"/>
              <a:buChar char="•"/>
            </a:pPr>
            <a:r>
              <a:rPr lang="en-US" sz="3000">
                <a:solidFill>
                  <a:srgbClr val="446497"/>
                </a:solidFill>
                <a:latin typeface="Canva Sans"/>
                <a:ea typeface="Canva Sans"/>
                <a:cs typeface="Canva Sans"/>
                <a:sym typeface="Canva Sans"/>
              </a:rPr>
              <a:t>Buying coat, puddle suit and wellies with your child </a:t>
            </a:r>
          </a:p>
          <a:p>
            <a:pPr marL="647700" lvl="1" indent="-323850" algn="l">
              <a:lnSpc>
                <a:spcPts val="4200"/>
              </a:lnSpc>
              <a:buFont typeface="Arial"/>
              <a:buChar char="•"/>
            </a:pPr>
            <a:r>
              <a:rPr lang="en-US" sz="3000">
                <a:solidFill>
                  <a:srgbClr val="446497"/>
                </a:solidFill>
                <a:latin typeface="Canva Sans"/>
                <a:ea typeface="Canva Sans"/>
                <a:cs typeface="Canva Sans"/>
                <a:sym typeface="Canva Sans"/>
              </a:rPr>
              <a:t>Show your child which items are theirs and how to spot their name</a:t>
            </a:r>
          </a:p>
          <a:p>
            <a:pPr marL="647700" lvl="1" indent="-323850" algn="l">
              <a:lnSpc>
                <a:spcPts val="4200"/>
              </a:lnSpc>
              <a:buFont typeface="Arial"/>
              <a:buChar char="•"/>
            </a:pPr>
            <a:r>
              <a:rPr lang="en-US" sz="3000">
                <a:solidFill>
                  <a:srgbClr val="446497"/>
                </a:solidFill>
                <a:latin typeface="Canva Sans"/>
                <a:ea typeface="Canva Sans"/>
                <a:cs typeface="Canva Sans"/>
                <a:sym typeface="Canva Sans"/>
              </a:rPr>
              <a:t>Show your child how to blow their nose and dispose of the tissue in the bin</a:t>
            </a:r>
          </a:p>
          <a:p>
            <a:pPr marL="647700" lvl="1" indent="-323850" algn="l">
              <a:lnSpc>
                <a:spcPts val="4200"/>
              </a:lnSpc>
              <a:buFont typeface="Arial"/>
              <a:buChar char="•"/>
            </a:pPr>
            <a:r>
              <a:rPr lang="en-US" sz="3000">
                <a:solidFill>
                  <a:srgbClr val="446497"/>
                </a:solidFill>
                <a:latin typeface="Canva Sans"/>
                <a:ea typeface="Canva Sans"/>
                <a:cs typeface="Canva Sans"/>
                <a:sym typeface="Canva Sans"/>
              </a:rPr>
              <a:t>Practising the route to school </a:t>
            </a:r>
          </a:p>
          <a:p>
            <a:pPr marL="647700" lvl="1" indent="-323850" algn="l">
              <a:lnSpc>
                <a:spcPts val="4200"/>
              </a:lnSpc>
              <a:buFont typeface="Arial"/>
              <a:buChar char="•"/>
            </a:pPr>
            <a:r>
              <a:rPr lang="en-US" sz="3000">
                <a:solidFill>
                  <a:srgbClr val="446497"/>
                </a:solidFill>
                <a:latin typeface="Canva Sans"/>
                <a:ea typeface="Canva Sans"/>
                <a:cs typeface="Canva Sans"/>
                <a:sym typeface="Canva Sans"/>
              </a:rPr>
              <a:t>Take part in tidying up</a:t>
            </a:r>
          </a:p>
          <a:p>
            <a:pPr marL="647700" lvl="1" indent="-323850" algn="l">
              <a:lnSpc>
                <a:spcPts val="4200"/>
              </a:lnSpc>
              <a:buFont typeface="Arial"/>
              <a:buChar char="•"/>
            </a:pPr>
            <a:r>
              <a:rPr lang="en-US" sz="3000" b="1">
                <a:solidFill>
                  <a:srgbClr val="E45464"/>
                </a:solidFill>
                <a:latin typeface="Canva Sans Bold"/>
                <a:ea typeface="Canva Sans Bold"/>
                <a:cs typeface="Canva Sans Bold"/>
                <a:sym typeface="Canva Sans Bold"/>
              </a:rPr>
              <a:t>Look out for school starter play dates : Monday 23rd June 1.10pm @ Play and Bee for Carleton Green - www.playandbee.co.uk</a:t>
            </a:r>
          </a:p>
          <a:p>
            <a:pPr algn="ctr">
              <a:lnSpc>
                <a:spcPts val="4200"/>
              </a:lnSpc>
            </a:pPr>
            <a:endParaRPr lang="en-US" sz="3000" b="1">
              <a:solidFill>
                <a:srgbClr val="E45464"/>
              </a:solidFill>
              <a:latin typeface="Canva Sans Bold"/>
              <a:ea typeface="Canva Sans Bold"/>
              <a:cs typeface="Canva Sans Bold"/>
              <a:sym typeface="Canva Sans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760059"/>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Freeform 21"/>
          <p:cNvSpPr/>
          <p:nvPr/>
        </p:nvSpPr>
        <p:spPr>
          <a:xfrm>
            <a:off x="14387425" y="2367708"/>
            <a:ext cx="2291737" cy="3141724"/>
          </a:xfrm>
          <a:custGeom>
            <a:avLst/>
            <a:gdLst/>
            <a:ahLst/>
            <a:cxnLst/>
            <a:rect l="l" t="t" r="r" b="b"/>
            <a:pathLst>
              <a:path w="2291737" h="3141724">
                <a:moveTo>
                  <a:pt x="0" y="0"/>
                </a:moveTo>
                <a:lnTo>
                  <a:pt x="2291737" y="0"/>
                </a:lnTo>
                <a:lnTo>
                  <a:pt x="2291737" y="3141724"/>
                </a:lnTo>
                <a:lnTo>
                  <a:pt x="0" y="3141724"/>
                </a:lnTo>
                <a:lnTo>
                  <a:pt x="0" y="0"/>
                </a:lnTo>
                <a:close/>
              </a:path>
            </a:pathLst>
          </a:custGeom>
          <a:blipFill>
            <a:blip r:embed="rId12"/>
            <a:stretch>
              <a:fillRect/>
            </a:stretch>
          </a:blipFill>
        </p:spPr>
      </p:sp>
      <p:sp>
        <p:nvSpPr>
          <p:cNvPr id="22" name="Freeform 22"/>
          <p:cNvSpPr/>
          <p:nvPr/>
        </p:nvSpPr>
        <p:spPr>
          <a:xfrm>
            <a:off x="2354422" y="6621662"/>
            <a:ext cx="2554354" cy="2404098"/>
          </a:xfrm>
          <a:custGeom>
            <a:avLst/>
            <a:gdLst/>
            <a:ahLst/>
            <a:cxnLst/>
            <a:rect l="l" t="t" r="r" b="b"/>
            <a:pathLst>
              <a:path w="2554354" h="2404098">
                <a:moveTo>
                  <a:pt x="0" y="0"/>
                </a:moveTo>
                <a:lnTo>
                  <a:pt x="2554354" y="0"/>
                </a:lnTo>
                <a:lnTo>
                  <a:pt x="2554354" y="2404098"/>
                </a:lnTo>
                <a:lnTo>
                  <a:pt x="0" y="2404098"/>
                </a:lnTo>
                <a:lnTo>
                  <a:pt x="0" y="0"/>
                </a:lnTo>
                <a:close/>
              </a:path>
            </a:pathLst>
          </a:custGeom>
          <a:blipFill>
            <a:blip r:embed="rId13"/>
            <a:stretch>
              <a:fillRect/>
            </a:stretch>
          </a:blipFill>
        </p:spPr>
      </p:sp>
      <p:sp>
        <p:nvSpPr>
          <p:cNvPr id="23" name="Freeform 23"/>
          <p:cNvSpPr/>
          <p:nvPr/>
        </p:nvSpPr>
        <p:spPr>
          <a:xfrm>
            <a:off x="5658972" y="6530458"/>
            <a:ext cx="2988462" cy="2586505"/>
          </a:xfrm>
          <a:custGeom>
            <a:avLst/>
            <a:gdLst/>
            <a:ahLst/>
            <a:cxnLst/>
            <a:rect l="l" t="t" r="r" b="b"/>
            <a:pathLst>
              <a:path w="2988462" h="2586505">
                <a:moveTo>
                  <a:pt x="0" y="0"/>
                </a:moveTo>
                <a:lnTo>
                  <a:pt x="2988462" y="0"/>
                </a:lnTo>
                <a:lnTo>
                  <a:pt x="2988462" y="2586506"/>
                </a:lnTo>
                <a:lnTo>
                  <a:pt x="0" y="2586506"/>
                </a:lnTo>
                <a:lnTo>
                  <a:pt x="0" y="0"/>
                </a:lnTo>
                <a:close/>
              </a:path>
            </a:pathLst>
          </a:custGeom>
          <a:blipFill>
            <a:blip r:embed="rId14"/>
            <a:stretch>
              <a:fillRect/>
            </a:stretch>
          </a:blipFill>
        </p:spPr>
      </p:sp>
      <p:sp>
        <p:nvSpPr>
          <p:cNvPr id="24" name="Freeform 24"/>
          <p:cNvSpPr/>
          <p:nvPr/>
        </p:nvSpPr>
        <p:spPr>
          <a:xfrm>
            <a:off x="9075085" y="6631098"/>
            <a:ext cx="2944788" cy="2394662"/>
          </a:xfrm>
          <a:custGeom>
            <a:avLst/>
            <a:gdLst/>
            <a:ahLst/>
            <a:cxnLst/>
            <a:rect l="l" t="t" r="r" b="b"/>
            <a:pathLst>
              <a:path w="2944788" h="2394662">
                <a:moveTo>
                  <a:pt x="0" y="0"/>
                </a:moveTo>
                <a:lnTo>
                  <a:pt x="2944788" y="0"/>
                </a:lnTo>
                <a:lnTo>
                  <a:pt x="2944788" y="2394662"/>
                </a:lnTo>
                <a:lnTo>
                  <a:pt x="0" y="2394662"/>
                </a:lnTo>
                <a:lnTo>
                  <a:pt x="0" y="0"/>
                </a:lnTo>
                <a:close/>
              </a:path>
            </a:pathLst>
          </a:custGeom>
          <a:blipFill>
            <a:blip r:embed="rId15"/>
            <a:stretch>
              <a:fillRect/>
            </a:stretch>
          </a:blipFill>
        </p:spPr>
      </p:sp>
      <p:sp>
        <p:nvSpPr>
          <p:cNvPr id="25" name="Freeform 25"/>
          <p:cNvSpPr/>
          <p:nvPr/>
        </p:nvSpPr>
        <p:spPr>
          <a:xfrm>
            <a:off x="14652541" y="6853761"/>
            <a:ext cx="2404652" cy="2263202"/>
          </a:xfrm>
          <a:custGeom>
            <a:avLst/>
            <a:gdLst/>
            <a:ahLst/>
            <a:cxnLst/>
            <a:rect l="l" t="t" r="r" b="b"/>
            <a:pathLst>
              <a:path w="2404652" h="2263202">
                <a:moveTo>
                  <a:pt x="0" y="0"/>
                </a:moveTo>
                <a:lnTo>
                  <a:pt x="2404652" y="0"/>
                </a:lnTo>
                <a:lnTo>
                  <a:pt x="2404652" y="2263203"/>
                </a:lnTo>
                <a:lnTo>
                  <a:pt x="0" y="2263203"/>
                </a:lnTo>
                <a:lnTo>
                  <a:pt x="0" y="0"/>
                </a:lnTo>
                <a:close/>
              </a:path>
            </a:pathLst>
          </a:custGeom>
          <a:blipFill>
            <a:blip r:embed="rId16"/>
            <a:stretch>
              <a:fillRect/>
            </a:stretch>
          </a:blipFill>
        </p:spPr>
      </p:sp>
      <p:sp>
        <p:nvSpPr>
          <p:cNvPr id="26" name="Freeform 26"/>
          <p:cNvSpPr/>
          <p:nvPr/>
        </p:nvSpPr>
        <p:spPr>
          <a:xfrm>
            <a:off x="11705801" y="6530458"/>
            <a:ext cx="2746753" cy="2746753"/>
          </a:xfrm>
          <a:custGeom>
            <a:avLst/>
            <a:gdLst/>
            <a:ahLst/>
            <a:cxnLst/>
            <a:rect l="l" t="t" r="r" b="b"/>
            <a:pathLst>
              <a:path w="2746753" h="2746753">
                <a:moveTo>
                  <a:pt x="0" y="0"/>
                </a:moveTo>
                <a:lnTo>
                  <a:pt x="2746752" y="0"/>
                </a:lnTo>
                <a:lnTo>
                  <a:pt x="2746752" y="2746753"/>
                </a:lnTo>
                <a:lnTo>
                  <a:pt x="0" y="2746753"/>
                </a:lnTo>
                <a:lnTo>
                  <a:pt x="0" y="0"/>
                </a:lnTo>
                <a:close/>
              </a:path>
            </a:pathLst>
          </a:custGeom>
          <a:blipFill>
            <a:blip r:embed="rId17"/>
            <a:stretch>
              <a:fillRect/>
            </a:stretch>
          </a:blipFill>
        </p:spPr>
      </p:sp>
      <p:sp>
        <p:nvSpPr>
          <p:cNvPr id="27" name="TextBox 27"/>
          <p:cNvSpPr txBox="1"/>
          <p:nvPr/>
        </p:nvSpPr>
        <p:spPr>
          <a:xfrm>
            <a:off x="1701259" y="2310558"/>
            <a:ext cx="14850575" cy="3861967"/>
          </a:xfrm>
          <a:prstGeom prst="rect">
            <a:avLst/>
          </a:prstGeom>
        </p:spPr>
        <p:txBody>
          <a:bodyPr lIns="0" tIns="0" rIns="0" bIns="0" rtlCol="0" anchor="t">
            <a:spAutoFit/>
          </a:bodyPr>
          <a:lstStyle/>
          <a:p>
            <a:pPr marL="588017" lvl="1" indent="-294009" algn="l">
              <a:lnSpc>
                <a:spcPts val="3812"/>
              </a:lnSpc>
              <a:buFont typeface="Arial"/>
              <a:buChar char="•"/>
            </a:pPr>
            <a:r>
              <a:rPr lang="en-US" sz="2723">
                <a:solidFill>
                  <a:srgbClr val="446497"/>
                </a:solidFill>
                <a:latin typeface="Canva Sans"/>
                <a:ea typeface="Canva Sans"/>
                <a:cs typeface="Canva Sans"/>
                <a:sym typeface="Canva Sans"/>
              </a:rPr>
              <a:t>Carleton Green School book bag (no pencil cases or stationery needed)</a:t>
            </a:r>
          </a:p>
          <a:p>
            <a:pPr marL="588017" lvl="1" indent="-294009" algn="l">
              <a:lnSpc>
                <a:spcPts val="3812"/>
              </a:lnSpc>
              <a:buFont typeface="Arial"/>
              <a:buChar char="•"/>
            </a:pPr>
            <a:r>
              <a:rPr lang="en-US" sz="2723">
                <a:solidFill>
                  <a:srgbClr val="446497"/>
                </a:solidFill>
                <a:latin typeface="Canva Sans"/>
                <a:ea typeface="Canva Sans"/>
                <a:cs typeface="Canva Sans"/>
                <a:sym typeface="Canva Sans"/>
              </a:rPr>
              <a:t>A refillable water bottle with their name on</a:t>
            </a:r>
          </a:p>
          <a:p>
            <a:pPr marL="588017" lvl="1" indent="-294009" algn="l">
              <a:lnSpc>
                <a:spcPts val="3812"/>
              </a:lnSpc>
              <a:buFont typeface="Arial"/>
              <a:buChar char="•"/>
            </a:pPr>
            <a:r>
              <a:rPr lang="en-US" sz="2723">
                <a:solidFill>
                  <a:srgbClr val="446497"/>
                </a:solidFill>
                <a:latin typeface="Canva Sans"/>
                <a:ea typeface="Canva Sans"/>
                <a:cs typeface="Canva Sans"/>
                <a:sym typeface="Canva Sans"/>
              </a:rPr>
              <a:t>A fruit or vegetable snack (if in a tub, please put name on)</a:t>
            </a:r>
          </a:p>
          <a:p>
            <a:pPr marL="588017" lvl="1" indent="-294009" algn="l">
              <a:lnSpc>
                <a:spcPts val="3812"/>
              </a:lnSpc>
              <a:buFont typeface="Arial"/>
              <a:buChar char="•"/>
            </a:pPr>
            <a:r>
              <a:rPr lang="en-US" sz="2723">
                <a:solidFill>
                  <a:srgbClr val="446497"/>
                </a:solidFill>
                <a:latin typeface="Canva Sans"/>
                <a:ea typeface="Canva Sans"/>
                <a:cs typeface="Canva Sans"/>
                <a:sym typeface="Canva Sans"/>
              </a:rPr>
              <a:t>Coat</a:t>
            </a:r>
          </a:p>
          <a:p>
            <a:pPr marL="588017" lvl="1" indent="-294009" algn="l">
              <a:lnSpc>
                <a:spcPts val="3812"/>
              </a:lnSpc>
              <a:buFont typeface="Arial"/>
              <a:buChar char="•"/>
            </a:pPr>
            <a:r>
              <a:rPr lang="en-US" sz="2723">
                <a:solidFill>
                  <a:srgbClr val="446497"/>
                </a:solidFill>
                <a:latin typeface="Canva Sans"/>
                <a:ea typeface="Canva Sans"/>
                <a:cs typeface="Canva Sans"/>
                <a:sym typeface="Canva Sans"/>
              </a:rPr>
              <a:t>Wellies and a puddle suit</a:t>
            </a:r>
          </a:p>
          <a:p>
            <a:pPr marL="588017" lvl="1" indent="-294009" algn="l">
              <a:lnSpc>
                <a:spcPts val="3812"/>
              </a:lnSpc>
              <a:buFont typeface="Arial"/>
              <a:buChar char="•"/>
            </a:pPr>
            <a:r>
              <a:rPr lang="en-US" sz="2723">
                <a:solidFill>
                  <a:srgbClr val="446497"/>
                </a:solidFill>
                <a:latin typeface="Canva Sans"/>
                <a:ea typeface="Canva Sans"/>
                <a:cs typeface="Canva Sans"/>
                <a:sym typeface="Canva Sans"/>
              </a:rPr>
              <a:t>PE bag</a:t>
            </a:r>
          </a:p>
          <a:p>
            <a:pPr marL="588017" lvl="1" indent="-294009" algn="l">
              <a:lnSpc>
                <a:spcPts val="3812"/>
              </a:lnSpc>
              <a:buFont typeface="Arial"/>
              <a:buChar char="•"/>
            </a:pPr>
            <a:r>
              <a:rPr lang="en-US" sz="2723">
                <a:solidFill>
                  <a:srgbClr val="446497"/>
                </a:solidFill>
                <a:latin typeface="Canva Sans"/>
                <a:ea typeface="Canva Sans"/>
                <a:cs typeface="Canva Sans"/>
                <a:sym typeface="Canva Sans"/>
              </a:rPr>
              <a:t>Sun hat / sun cream, if necessary (all named)</a:t>
            </a:r>
          </a:p>
          <a:p>
            <a:pPr algn="ctr">
              <a:lnSpc>
                <a:spcPts val="3812"/>
              </a:lnSpc>
            </a:pPr>
            <a:endParaRPr lang="en-US" sz="2723">
              <a:solidFill>
                <a:srgbClr val="446497"/>
              </a:solidFill>
              <a:latin typeface="Canva Sans"/>
              <a:ea typeface="Canva Sans"/>
              <a:cs typeface="Canva Sans"/>
              <a:sym typeface="Canva Sans"/>
            </a:endParaRPr>
          </a:p>
        </p:txBody>
      </p:sp>
      <p:sp>
        <p:nvSpPr>
          <p:cNvPr id="28" name="TextBox 28"/>
          <p:cNvSpPr txBox="1"/>
          <p:nvPr/>
        </p:nvSpPr>
        <p:spPr>
          <a:xfrm>
            <a:off x="904653" y="1278305"/>
            <a:ext cx="16602943" cy="1152357"/>
          </a:xfrm>
          <a:prstGeom prst="rect">
            <a:avLst/>
          </a:prstGeom>
        </p:spPr>
        <p:txBody>
          <a:bodyPr lIns="0" tIns="0" rIns="0" bIns="0" rtlCol="0" anchor="t">
            <a:spAutoFit/>
          </a:bodyPr>
          <a:lstStyle/>
          <a:p>
            <a:pPr algn="ctr">
              <a:lnSpc>
                <a:spcPts val="7061"/>
              </a:lnSpc>
            </a:pPr>
            <a:r>
              <a:rPr lang="en-US" sz="9946">
                <a:solidFill>
                  <a:srgbClr val="446497"/>
                </a:solidFill>
                <a:latin typeface="Bryndan Write"/>
                <a:ea typeface="Bryndan Write"/>
                <a:cs typeface="Bryndan Write"/>
                <a:sym typeface="Bryndan Write"/>
              </a:rPr>
              <a:t>First Day - What do I need?</a:t>
            </a:r>
          </a:p>
        </p:txBody>
      </p:sp>
      <p:sp>
        <p:nvSpPr>
          <p:cNvPr id="29" name="TextBox 29"/>
          <p:cNvSpPr txBox="1"/>
          <p:nvPr/>
        </p:nvSpPr>
        <p:spPr>
          <a:xfrm>
            <a:off x="904653" y="9488841"/>
            <a:ext cx="16478694" cy="323215"/>
          </a:xfrm>
          <a:prstGeom prst="rect">
            <a:avLst/>
          </a:prstGeom>
        </p:spPr>
        <p:txBody>
          <a:bodyPr lIns="0" tIns="0" rIns="0" bIns="0" rtlCol="0" anchor="t">
            <a:spAutoFit/>
          </a:bodyPr>
          <a:lstStyle/>
          <a:p>
            <a:pPr algn="ctr">
              <a:lnSpc>
                <a:spcPts val="2659"/>
              </a:lnSpc>
              <a:spcBef>
                <a:spcPct val="0"/>
              </a:spcBef>
            </a:pPr>
            <a:r>
              <a:rPr lang="en-US" sz="1899">
                <a:solidFill>
                  <a:srgbClr val="446497"/>
                </a:solidFill>
                <a:latin typeface="Open Sans"/>
                <a:ea typeface="Open Sans"/>
                <a:cs typeface="Open Sans"/>
                <a:sym typeface="Open Sans"/>
              </a:rPr>
              <a:t>Your paragraph text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760059"/>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Freeform 21"/>
          <p:cNvSpPr/>
          <p:nvPr/>
        </p:nvSpPr>
        <p:spPr>
          <a:xfrm>
            <a:off x="6116579" y="5077662"/>
            <a:ext cx="6484925" cy="4114800"/>
          </a:xfrm>
          <a:custGeom>
            <a:avLst/>
            <a:gdLst/>
            <a:ahLst/>
            <a:cxnLst/>
            <a:rect l="l" t="t" r="r" b="b"/>
            <a:pathLst>
              <a:path w="6484925" h="4114800">
                <a:moveTo>
                  <a:pt x="0" y="0"/>
                </a:moveTo>
                <a:lnTo>
                  <a:pt x="6484925" y="0"/>
                </a:lnTo>
                <a:lnTo>
                  <a:pt x="6484925" y="4114800"/>
                </a:lnTo>
                <a:lnTo>
                  <a:pt x="0" y="4114800"/>
                </a:lnTo>
                <a:lnTo>
                  <a:pt x="0" y="0"/>
                </a:lnTo>
                <a:close/>
              </a:path>
            </a:pathLst>
          </a:custGeom>
          <a:blipFill>
            <a:blip r:embed="rId12"/>
            <a:stretch>
              <a:fillRect/>
            </a:stretch>
          </a:blipFill>
        </p:spPr>
      </p:sp>
      <p:sp>
        <p:nvSpPr>
          <p:cNvPr id="22" name="TextBox 22"/>
          <p:cNvSpPr txBox="1"/>
          <p:nvPr/>
        </p:nvSpPr>
        <p:spPr>
          <a:xfrm>
            <a:off x="904653" y="1278305"/>
            <a:ext cx="16602943" cy="3838407"/>
          </a:xfrm>
          <a:prstGeom prst="rect">
            <a:avLst/>
          </a:prstGeom>
        </p:spPr>
        <p:txBody>
          <a:bodyPr lIns="0" tIns="0" rIns="0" bIns="0" rtlCol="0" anchor="t">
            <a:spAutoFit/>
          </a:bodyPr>
          <a:lstStyle/>
          <a:p>
            <a:pPr algn="ctr">
              <a:lnSpc>
                <a:spcPts val="7061"/>
              </a:lnSpc>
            </a:pPr>
            <a:r>
              <a:rPr lang="en-US" sz="9946">
                <a:solidFill>
                  <a:srgbClr val="446497"/>
                </a:solidFill>
                <a:latin typeface="Bryndan Write"/>
                <a:ea typeface="Bryndan Write"/>
                <a:cs typeface="Bryndan Write"/>
                <a:sym typeface="Bryndan Write"/>
              </a:rPr>
              <a:t>We look forward to getting to know you all.</a:t>
            </a:r>
          </a:p>
          <a:p>
            <a:pPr algn="ctr">
              <a:lnSpc>
                <a:spcPts val="7061"/>
              </a:lnSpc>
            </a:pPr>
            <a:endParaRPr lang="en-US" sz="9946">
              <a:solidFill>
                <a:srgbClr val="446497"/>
              </a:solidFill>
              <a:latin typeface="Bryndan Write"/>
              <a:ea typeface="Bryndan Write"/>
              <a:cs typeface="Bryndan Write"/>
              <a:sym typeface="Bryndan Write"/>
            </a:endParaRPr>
          </a:p>
          <a:p>
            <a:pPr algn="ctr">
              <a:lnSpc>
                <a:spcPts val="7061"/>
              </a:lnSpc>
            </a:pPr>
            <a:r>
              <a:rPr lang="en-US" sz="9946">
                <a:solidFill>
                  <a:srgbClr val="446497"/>
                </a:solidFill>
                <a:latin typeface="Bryndan Write"/>
                <a:ea typeface="Bryndan Write"/>
                <a:cs typeface="Bryndan Write"/>
                <a:sym typeface="Bryndan Write"/>
              </a:rPr>
              <a:t>Thank you.</a:t>
            </a:r>
          </a:p>
        </p:txBody>
      </p:sp>
      <p:sp>
        <p:nvSpPr>
          <p:cNvPr id="23" name="TextBox 23"/>
          <p:cNvSpPr txBox="1"/>
          <p:nvPr/>
        </p:nvSpPr>
        <p:spPr>
          <a:xfrm>
            <a:off x="904653" y="9488841"/>
            <a:ext cx="16478694" cy="323215"/>
          </a:xfrm>
          <a:prstGeom prst="rect">
            <a:avLst/>
          </a:prstGeom>
        </p:spPr>
        <p:txBody>
          <a:bodyPr lIns="0" tIns="0" rIns="0" bIns="0" rtlCol="0" anchor="t">
            <a:spAutoFit/>
          </a:bodyPr>
          <a:lstStyle/>
          <a:p>
            <a:pPr algn="ctr">
              <a:lnSpc>
                <a:spcPts val="2659"/>
              </a:lnSpc>
              <a:spcBef>
                <a:spcPct val="0"/>
              </a:spcBef>
            </a:pPr>
            <a:r>
              <a:rPr lang="en-US" sz="1899">
                <a:solidFill>
                  <a:srgbClr val="446497"/>
                </a:solidFill>
                <a:latin typeface="Open Sans"/>
                <a:ea typeface="Open Sans"/>
                <a:cs typeface="Open Sans"/>
                <a:sym typeface="Open Sans"/>
              </a:rPr>
              <a:t>Your paragraph text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760059"/>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TextBox 21"/>
          <p:cNvSpPr txBox="1"/>
          <p:nvPr/>
        </p:nvSpPr>
        <p:spPr>
          <a:xfrm>
            <a:off x="1210029" y="2959779"/>
            <a:ext cx="16049271" cy="5467907"/>
          </a:xfrm>
          <a:prstGeom prst="rect">
            <a:avLst/>
          </a:prstGeom>
        </p:spPr>
        <p:txBody>
          <a:bodyPr lIns="0" tIns="0" rIns="0" bIns="0" rtlCol="0" anchor="t">
            <a:spAutoFit/>
          </a:bodyPr>
          <a:lstStyle/>
          <a:p>
            <a:pPr algn="ctr">
              <a:lnSpc>
                <a:spcPts val="4246"/>
              </a:lnSpc>
            </a:pPr>
            <a:r>
              <a:rPr lang="en-US" sz="3343" dirty="0">
                <a:solidFill>
                  <a:srgbClr val="446497"/>
                </a:solidFill>
                <a:latin typeface="Canva Sans"/>
                <a:ea typeface="Canva Sans"/>
                <a:cs typeface="Canva Sans"/>
                <a:sym typeface="Canva Sans"/>
              </a:rPr>
              <a:t>We know that as parents you want to do the best for your children and give them the best start to school as possible. We understand that each child is at a different stage of their development starting school and that each child will have individual needs. </a:t>
            </a:r>
          </a:p>
          <a:p>
            <a:pPr algn="ctr">
              <a:lnSpc>
                <a:spcPts val="4246"/>
              </a:lnSpc>
            </a:pPr>
            <a:r>
              <a:rPr lang="en-US" sz="3343" dirty="0">
                <a:solidFill>
                  <a:srgbClr val="446497"/>
                </a:solidFill>
                <a:latin typeface="Canva Sans"/>
                <a:ea typeface="Canva Sans"/>
                <a:cs typeface="Canva Sans"/>
                <a:sym typeface="Canva Sans"/>
              </a:rPr>
              <a:t> If you have individual questions please talk to your child’s pre-school, who will also be helping the children to move into school by supporting growing independence.</a:t>
            </a:r>
          </a:p>
          <a:p>
            <a:pPr algn="ctr">
              <a:lnSpc>
                <a:spcPts val="4246"/>
              </a:lnSpc>
            </a:pPr>
            <a:r>
              <a:rPr lang="en-US" sz="3343" dirty="0">
                <a:solidFill>
                  <a:srgbClr val="446497"/>
                </a:solidFill>
                <a:latin typeface="Canva Sans"/>
                <a:ea typeface="Canva Sans"/>
                <a:cs typeface="Canva Sans"/>
                <a:sym typeface="Canva Sans"/>
              </a:rPr>
              <a:t>If you have any concerns about your child’s hearing or vision you could contact your health visitor, optician or GP.</a:t>
            </a:r>
          </a:p>
          <a:p>
            <a:pPr algn="ctr">
              <a:lnSpc>
                <a:spcPts val="5349"/>
              </a:lnSpc>
            </a:pPr>
            <a:endParaRPr lang="en-US" sz="3343" dirty="0">
              <a:solidFill>
                <a:srgbClr val="446497"/>
              </a:solidFill>
              <a:latin typeface="Canva Sans"/>
              <a:ea typeface="Canva Sans"/>
              <a:cs typeface="Canva Sans"/>
              <a:sym typeface="Canva Sans"/>
            </a:endParaRPr>
          </a:p>
        </p:txBody>
      </p:sp>
      <p:sp>
        <p:nvSpPr>
          <p:cNvPr id="22" name="Freeform 22"/>
          <p:cNvSpPr/>
          <p:nvPr/>
        </p:nvSpPr>
        <p:spPr>
          <a:xfrm>
            <a:off x="13651833" y="7422280"/>
            <a:ext cx="3444968" cy="2412611"/>
          </a:xfrm>
          <a:custGeom>
            <a:avLst/>
            <a:gdLst/>
            <a:ahLst/>
            <a:cxnLst/>
            <a:rect l="l" t="t" r="r" b="b"/>
            <a:pathLst>
              <a:path w="4088537" h="2886026">
                <a:moveTo>
                  <a:pt x="0" y="0"/>
                </a:moveTo>
                <a:lnTo>
                  <a:pt x="4088537" y="0"/>
                </a:lnTo>
                <a:lnTo>
                  <a:pt x="4088537" y="2886026"/>
                </a:lnTo>
                <a:lnTo>
                  <a:pt x="0" y="2886026"/>
                </a:lnTo>
                <a:lnTo>
                  <a:pt x="0" y="0"/>
                </a:lnTo>
                <a:close/>
              </a:path>
            </a:pathLst>
          </a:custGeom>
          <a:blipFill>
            <a:blip r:embed="rId12"/>
            <a:stretch>
              <a:fillRect/>
            </a:stretch>
          </a:blipFill>
        </p:spPr>
      </p:sp>
      <p:sp>
        <p:nvSpPr>
          <p:cNvPr id="23" name="TextBox 23"/>
          <p:cNvSpPr txBox="1"/>
          <p:nvPr/>
        </p:nvSpPr>
        <p:spPr>
          <a:xfrm>
            <a:off x="1701259" y="1122009"/>
            <a:ext cx="14850575" cy="2047711"/>
          </a:xfrm>
          <a:prstGeom prst="rect">
            <a:avLst/>
          </a:prstGeom>
        </p:spPr>
        <p:txBody>
          <a:bodyPr lIns="0" tIns="0" rIns="0" bIns="0" rtlCol="0" anchor="t">
            <a:spAutoFit/>
          </a:bodyPr>
          <a:lstStyle/>
          <a:p>
            <a:pPr algn="ctr">
              <a:lnSpc>
                <a:spcPts val="7061"/>
              </a:lnSpc>
            </a:pPr>
            <a:r>
              <a:rPr lang="en-US" sz="9946">
                <a:solidFill>
                  <a:srgbClr val="446497"/>
                </a:solidFill>
                <a:latin typeface="Bryndan Write"/>
                <a:ea typeface="Bryndan Write"/>
                <a:cs typeface="Bryndan Write"/>
                <a:sym typeface="Bryndan Write"/>
              </a:rPr>
              <a:t>How can I get my child ready for school?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491418"/>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TextBox 21"/>
          <p:cNvSpPr txBox="1"/>
          <p:nvPr/>
        </p:nvSpPr>
        <p:spPr>
          <a:xfrm>
            <a:off x="1210029" y="1990725"/>
            <a:ext cx="15847164" cy="5381293"/>
          </a:xfrm>
          <a:prstGeom prst="rect">
            <a:avLst/>
          </a:prstGeom>
        </p:spPr>
        <p:txBody>
          <a:bodyPr lIns="0" tIns="0" rIns="0" bIns="0" rtlCol="0" anchor="t">
            <a:spAutoFit/>
          </a:bodyPr>
          <a:lstStyle/>
          <a:p>
            <a:pPr algn="l">
              <a:lnSpc>
                <a:spcPts val="4743"/>
              </a:lnSpc>
            </a:pPr>
            <a:r>
              <a:rPr lang="en-US" sz="3388">
                <a:solidFill>
                  <a:srgbClr val="446497"/>
                </a:solidFill>
                <a:latin typeface="Canva Sans"/>
                <a:ea typeface="Canva Sans"/>
                <a:cs typeface="Canva Sans"/>
                <a:sym typeface="Canva Sans"/>
              </a:rPr>
              <a:t>The 3 prime areas are:</a:t>
            </a:r>
          </a:p>
          <a:p>
            <a:pPr marL="731483" lvl="1" indent="-365742" algn="l">
              <a:lnSpc>
                <a:spcPts val="4743"/>
              </a:lnSpc>
              <a:buFont typeface="Arial"/>
              <a:buChar char="•"/>
            </a:pPr>
            <a:r>
              <a:rPr lang="en-US" sz="3388">
                <a:solidFill>
                  <a:srgbClr val="446497"/>
                </a:solidFill>
                <a:latin typeface="Canva Sans"/>
                <a:ea typeface="Canva Sans"/>
                <a:cs typeface="Canva Sans"/>
                <a:sym typeface="Canva Sans"/>
              </a:rPr>
              <a:t>Personal, Social and Emotional Development </a:t>
            </a:r>
          </a:p>
          <a:p>
            <a:pPr marL="731483" lvl="1" indent="-365742" algn="l">
              <a:lnSpc>
                <a:spcPts val="4743"/>
              </a:lnSpc>
              <a:buFont typeface="Arial"/>
              <a:buChar char="•"/>
            </a:pPr>
            <a:r>
              <a:rPr lang="en-US" sz="3388">
                <a:solidFill>
                  <a:srgbClr val="446497"/>
                </a:solidFill>
                <a:latin typeface="Canva Sans"/>
                <a:ea typeface="Canva Sans"/>
                <a:cs typeface="Canva Sans"/>
                <a:sym typeface="Canva Sans"/>
              </a:rPr>
              <a:t>Communication and Language</a:t>
            </a:r>
          </a:p>
          <a:p>
            <a:pPr marL="731483" lvl="1" indent="-365742" algn="l">
              <a:lnSpc>
                <a:spcPts val="4743"/>
              </a:lnSpc>
              <a:buFont typeface="Arial"/>
              <a:buChar char="•"/>
            </a:pPr>
            <a:r>
              <a:rPr lang="en-US" sz="3388">
                <a:solidFill>
                  <a:srgbClr val="446497"/>
                </a:solidFill>
                <a:latin typeface="Canva Sans"/>
                <a:ea typeface="Canva Sans"/>
                <a:cs typeface="Canva Sans"/>
                <a:sym typeface="Canva Sans"/>
              </a:rPr>
              <a:t>Physical Development</a:t>
            </a:r>
          </a:p>
          <a:p>
            <a:pPr algn="l">
              <a:lnSpc>
                <a:spcPts val="4743"/>
              </a:lnSpc>
            </a:pPr>
            <a:endParaRPr lang="en-US" sz="3388">
              <a:solidFill>
                <a:srgbClr val="446497"/>
              </a:solidFill>
              <a:latin typeface="Canva Sans"/>
              <a:ea typeface="Canva Sans"/>
              <a:cs typeface="Canva Sans"/>
              <a:sym typeface="Canva Sans"/>
            </a:endParaRPr>
          </a:p>
          <a:p>
            <a:pPr algn="l">
              <a:lnSpc>
                <a:spcPts val="4743"/>
              </a:lnSpc>
            </a:pPr>
            <a:r>
              <a:rPr lang="en-US" sz="3388">
                <a:solidFill>
                  <a:srgbClr val="446497"/>
                </a:solidFill>
                <a:latin typeface="Canva Sans"/>
                <a:ea typeface="Canva Sans"/>
                <a:cs typeface="Canva Sans"/>
                <a:sym typeface="Canva Sans"/>
              </a:rPr>
              <a:t>These prime areas underpin the specific areas of learning and are a focus when children start school. </a:t>
            </a:r>
          </a:p>
          <a:p>
            <a:pPr algn="l">
              <a:lnSpc>
                <a:spcPts val="4743"/>
              </a:lnSpc>
            </a:pPr>
            <a:endParaRPr lang="en-US" sz="3388">
              <a:solidFill>
                <a:srgbClr val="446497"/>
              </a:solidFill>
              <a:latin typeface="Canva Sans"/>
              <a:ea typeface="Canva Sans"/>
              <a:cs typeface="Canva Sans"/>
              <a:sym typeface="Canva Sans"/>
            </a:endParaRPr>
          </a:p>
          <a:p>
            <a:pPr algn="l">
              <a:lnSpc>
                <a:spcPts val="4743"/>
              </a:lnSpc>
            </a:pPr>
            <a:endParaRPr lang="en-US" sz="3388">
              <a:solidFill>
                <a:srgbClr val="446497"/>
              </a:solidFill>
              <a:latin typeface="Canva Sans"/>
              <a:ea typeface="Canva Sans"/>
              <a:cs typeface="Canva Sans"/>
              <a:sym typeface="Canva Sans"/>
            </a:endParaRPr>
          </a:p>
        </p:txBody>
      </p:sp>
      <p:sp>
        <p:nvSpPr>
          <p:cNvPr id="22" name="Freeform 22"/>
          <p:cNvSpPr/>
          <p:nvPr/>
        </p:nvSpPr>
        <p:spPr>
          <a:xfrm>
            <a:off x="1320211" y="6643301"/>
            <a:ext cx="3699837" cy="2071909"/>
          </a:xfrm>
          <a:custGeom>
            <a:avLst/>
            <a:gdLst/>
            <a:ahLst/>
            <a:cxnLst/>
            <a:rect l="l" t="t" r="r" b="b"/>
            <a:pathLst>
              <a:path w="3699837" h="2071909">
                <a:moveTo>
                  <a:pt x="0" y="0"/>
                </a:moveTo>
                <a:lnTo>
                  <a:pt x="3699837" y="0"/>
                </a:lnTo>
                <a:lnTo>
                  <a:pt x="3699837" y="2071909"/>
                </a:lnTo>
                <a:lnTo>
                  <a:pt x="0" y="2071909"/>
                </a:lnTo>
                <a:lnTo>
                  <a:pt x="0" y="0"/>
                </a:lnTo>
                <a:close/>
              </a:path>
            </a:pathLst>
          </a:custGeom>
          <a:blipFill>
            <a:blip r:embed="rId12"/>
            <a:stretch>
              <a:fillRect/>
            </a:stretch>
          </a:blipFill>
        </p:spPr>
      </p:sp>
      <p:sp>
        <p:nvSpPr>
          <p:cNvPr id="23" name="Freeform 23"/>
          <p:cNvSpPr/>
          <p:nvPr/>
        </p:nvSpPr>
        <p:spPr>
          <a:xfrm>
            <a:off x="7479058" y="6643301"/>
            <a:ext cx="3415555" cy="2326005"/>
          </a:xfrm>
          <a:custGeom>
            <a:avLst/>
            <a:gdLst/>
            <a:ahLst/>
            <a:cxnLst/>
            <a:rect l="l" t="t" r="r" b="b"/>
            <a:pathLst>
              <a:path w="3415555" h="2326005">
                <a:moveTo>
                  <a:pt x="0" y="0"/>
                </a:moveTo>
                <a:lnTo>
                  <a:pt x="3415555" y="0"/>
                </a:lnTo>
                <a:lnTo>
                  <a:pt x="3415555" y="2326005"/>
                </a:lnTo>
                <a:lnTo>
                  <a:pt x="0" y="2326005"/>
                </a:lnTo>
                <a:lnTo>
                  <a:pt x="0" y="0"/>
                </a:lnTo>
                <a:close/>
              </a:path>
            </a:pathLst>
          </a:custGeom>
          <a:blipFill>
            <a:blip r:embed="rId13"/>
            <a:stretch>
              <a:fillRect/>
            </a:stretch>
          </a:blipFill>
        </p:spPr>
      </p:sp>
      <p:sp>
        <p:nvSpPr>
          <p:cNvPr id="24" name="Freeform 24"/>
          <p:cNvSpPr/>
          <p:nvPr/>
        </p:nvSpPr>
        <p:spPr>
          <a:xfrm>
            <a:off x="13204637" y="6545462"/>
            <a:ext cx="3642388" cy="2423844"/>
          </a:xfrm>
          <a:custGeom>
            <a:avLst/>
            <a:gdLst/>
            <a:ahLst/>
            <a:cxnLst/>
            <a:rect l="l" t="t" r="r" b="b"/>
            <a:pathLst>
              <a:path w="3642388" h="2423844">
                <a:moveTo>
                  <a:pt x="0" y="0"/>
                </a:moveTo>
                <a:lnTo>
                  <a:pt x="3642389" y="0"/>
                </a:lnTo>
                <a:lnTo>
                  <a:pt x="3642389" y="2423844"/>
                </a:lnTo>
                <a:lnTo>
                  <a:pt x="0" y="2423844"/>
                </a:lnTo>
                <a:lnTo>
                  <a:pt x="0" y="0"/>
                </a:lnTo>
                <a:close/>
              </a:path>
            </a:pathLst>
          </a:custGeom>
          <a:blipFill>
            <a:blip r:embed="rId14"/>
            <a:stretch>
              <a:fillRect/>
            </a:stretch>
          </a:blipFill>
        </p:spPr>
      </p:sp>
      <p:sp>
        <p:nvSpPr>
          <p:cNvPr id="25" name="TextBox 25"/>
          <p:cNvSpPr txBox="1"/>
          <p:nvPr/>
        </p:nvSpPr>
        <p:spPr>
          <a:xfrm>
            <a:off x="4022924" y="1034102"/>
            <a:ext cx="10242053" cy="1152361"/>
          </a:xfrm>
          <a:prstGeom prst="rect">
            <a:avLst/>
          </a:prstGeom>
        </p:spPr>
        <p:txBody>
          <a:bodyPr lIns="0" tIns="0" rIns="0" bIns="0" rtlCol="0" anchor="t">
            <a:spAutoFit/>
          </a:bodyPr>
          <a:lstStyle/>
          <a:p>
            <a:pPr algn="ctr">
              <a:lnSpc>
                <a:spcPts val="7061"/>
              </a:lnSpc>
            </a:pPr>
            <a:r>
              <a:rPr lang="en-US" sz="9946">
                <a:solidFill>
                  <a:srgbClr val="446497"/>
                </a:solidFill>
                <a:latin typeface="Bryndan Write"/>
                <a:ea typeface="Bryndan Write"/>
                <a:cs typeface="Bryndan Write"/>
                <a:sym typeface="Bryndan Write"/>
              </a:rPr>
              <a:t>Prime Areas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760059"/>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aphicFrame>
        <p:nvGraphicFramePr>
          <p:cNvPr id="21" name="Table 21"/>
          <p:cNvGraphicFramePr>
            <a:graphicFrameLocks noGrp="1"/>
          </p:cNvGraphicFramePr>
          <p:nvPr/>
        </p:nvGraphicFramePr>
        <p:xfrm>
          <a:off x="1586004" y="2264329"/>
          <a:ext cx="15355934" cy="6460571"/>
        </p:xfrm>
        <a:graphic>
          <a:graphicData uri="http://schemas.openxmlformats.org/drawingml/2006/table">
            <a:tbl>
              <a:tblPr/>
              <a:tblGrid>
                <a:gridCol w="7442156">
                  <a:extLst>
                    <a:ext uri="{9D8B030D-6E8A-4147-A177-3AD203B41FA5}">
                      <a16:colId xmlns:a16="http://schemas.microsoft.com/office/drawing/2014/main" val="20000"/>
                    </a:ext>
                  </a:extLst>
                </a:gridCol>
                <a:gridCol w="7913778">
                  <a:extLst>
                    <a:ext uri="{9D8B030D-6E8A-4147-A177-3AD203B41FA5}">
                      <a16:colId xmlns:a16="http://schemas.microsoft.com/office/drawing/2014/main" val="20001"/>
                    </a:ext>
                  </a:extLst>
                </a:gridCol>
              </a:tblGrid>
              <a:tr h="1025221">
                <a:tc>
                  <a:txBody>
                    <a:bodyPr/>
                    <a:lstStyle/>
                    <a:p>
                      <a:pPr algn="l">
                        <a:lnSpc>
                          <a:spcPts val="4200"/>
                        </a:lnSpc>
                        <a:defRPr/>
                      </a:pPr>
                      <a:r>
                        <a:rPr lang="en-US" sz="3000" b="1">
                          <a:solidFill>
                            <a:srgbClr val="446497"/>
                          </a:solidFill>
                          <a:latin typeface="Canva Sans Bold"/>
                          <a:ea typeface="Canva Sans Bold"/>
                          <a:cs typeface="Canva Sans Bold"/>
                          <a:sym typeface="Canva Sans Bold"/>
                        </a:rPr>
                        <a:t>What school readiness looks like :</a:t>
                      </a:r>
                      <a:endParaRPr lang="en-US" sz="1100"/>
                    </a:p>
                  </a:txBody>
                  <a:tcPr marL="190500" marR="190500" marT="190500" marB="190500" anchor="ctr">
                    <a:lnL w="38100" cap="flat" cmpd="sng" algn="ctr">
                      <a:solidFill>
                        <a:srgbClr val="99ACFF"/>
                      </a:solidFill>
                      <a:prstDash val="solid"/>
                      <a:round/>
                      <a:headEnd type="none" w="med" len="med"/>
                      <a:tailEnd type="none" w="med" len="med"/>
                    </a:lnL>
                    <a:lnR w="38100" cap="flat" cmpd="sng" algn="ctr">
                      <a:solidFill>
                        <a:srgbClr val="99ACFF"/>
                      </a:solidFill>
                      <a:prstDash val="solid"/>
                      <a:round/>
                      <a:headEnd type="none" w="med" len="med"/>
                      <a:tailEnd type="none" w="med" len="med"/>
                    </a:lnR>
                    <a:lnT w="38100" cap="flat" cmpd="sng" algn="ctr">
                      <a:solidFill>
                        <a:srgbClr val="99ACFF"/>
                      </a:solidFill>
                      <a:prstDash val="solid"/>
                      <a:round/>
                      <a:headEnd type="none" w="med" len="med"/>
                      <a:tailEnd type="none" w="med" len="med"/>
                    </a:lnT>
                    <a:lnB w="38100" cap="flat" cmpd="sng" algn="ctr">
                      <a:solidFill>
                        <a:srgbClr val="99ACFF"/>
                      </a:solidFill>
                      <a:prstDash val="solid"/>
                      <a:round/>
                      <a:headEnd type="none" w="med" len="med"/>
                      <a:tailEnd type="none" w="med" len="med"/>
                    </a:lnB>
                    <a:solidFill>
                      <a:srgbClr val="CDD6FF"/>
                    </a:solidFill>
                  </a:tcPr>
                </a:tc>
                <a:tc>
                  <a:txBody>
                    <a:bodyPr/>
                    <a:lstStyle/>
                    <a:p>
                      <a:pPr algn="l">
                        <a:lnSpc>
                          <a:spcPts val="4200"/>
                        </a:lnSpc>
                        <a:defRPr/>
                      </a:pPr>
                      <a:r>
                        <a:rPr lang="en-US" sz="3000" b="1">
                          <a:solidFill>
                            <a:srgbClr val="446497"/>
                          </a:solidFill>
                          <a:latin typeface="Canva Sans Bold"/>
                          <a:ea typeface="Canva Sans Bold"/>
                          <a:cs typeface="Canva Sans Bold"/>
                          <a:sym typeface="Canva Sans Bold"/>
                        </a:rPr>
                        <a:t>What can you do :</a:t>
                      </a:r>
                      <a:endParaRPr lang="en-US" sz="1100"/>
                    </a:p>
                  </a:txBody>
                  <a:tcPr marL="190500" marR="190500" marT="190500" marB="190500" anchor="ctr">
                    <a:lnL w="38100" cap="flat" cmpd="sng" algn="ctr">
                      <a:solidFill>
                        <a:srgbClr val="99ACFF"/>
                      </a:solidFill>
                      <a:prstDash val="solid"/>
                      <a:round/>
                      <a:headEnd type="none" w="med" len="med"/>
                      <a:tailEnd type="none" w="med" len="med"/>
                    </a:lnL>
                    <a:lnR w="38100" cap="flat" cmpd="sng" algn="ctr">
                      <a:solidFill>
                        <a:srgbClr val="99ACFF"/>
                      </a:solidFill>
                      <a:prstDash val="solid"/>
                      <a:round/>
                      <a:headEnd type="none" w="med" len="med"/>
                      <a:tailEnd type="none" w="med" len="med"/>
                    </a:lnR>
                    <a:lnT w="38100" cap="flat" cmpd="sng" algn="ctr">
                      <a:solidFill>
                        <a:srgbClr val="99ACFF"/>
                      </a:solidFill>
                      <a:prstDash val="solid"/>
                      <a:round/>
                      <a:headEnd type="none" w="med" len="med"/>
                      <a:tailEnd type="none" w="med" len="med"/>
                    </a:lnT>
                    <a:lnB w="38100" cap="flat" cmpd="sng" algn="ctr">
                      <a:solidFill>
                        <a:srgbClr val="99ACFF"/>
                      </a:solidFill>
                      <a:prstDash val="solid"/>
                      <a:round/>
                      <a:headEnd type="none" w="med" len="med"/>
                      <a:tailEnd type="none" w="med" len="med"/>
                    </a:lnB>
                    <a:solidFill>
                      <a:srgbClr val="CDD6FF"/>
                    </a:solidFill>
                  </a:tcPr>
                </a:tc>
                <a:extLst>
                  <a:ext uri="{0D108BD9-81ED-4DB2-BD59-A6C34878D82A}">
                    <a16:rowId xmlns:a16="http://schemas.microsoft.com/office/drawing/2014/main" val="10000"/>
                  </a:ext>
                </a:extLst>
              </a:tr>
              <a:tr h="5435350">
                <a:tc>
                  <a:txBody>
                    <a:bodyPr/>
                    <a:lstStyle/>
                    <a:p>
                      <a:pPr marL="518160" lvl="1" indent="-259080" algn="l">
                        <a:lnSpc>
                          <a:spcPts val="3359"/>
                        </a:lnSpc>
                        <a:buFont typeface="Arial"/>
                        <a:buChar char="•"/>
                        <a:defRPr/>
                      </a:pPr>
                      <a:r>
                        <a:rPr lang="en-US" sz="2400">
                          <a:solidFill>
                            <a:srgbClr val="446497"/>
                          </a:solidFill>
                          <a:latin typeface="Canva Sans"/>
                          <a:ea typeface="Canva Sans"/>
                          <a:cs typeface="Canva Sans"/>
                          <a:sym typeface="Canva Sans"/>
                        </a:rPr>
                        <a:t>Being able to understand different emotions and the impact that has on others </a:t>
                      </a:r>
                      <a:endParaRPr lang="en-US" sz="1100"/>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Being able to communicate what they need</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Separate confidently from their parent or carers</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Begin to listen to others without interrupting or talking over other children </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Tolerating delays</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Managing their own hygiene e.g. wiping their nose</a:t>
                      </a:r>
                    </a:p>
                  </a:txBody>
                  <a:tcPr marL="190500" marR="190500" marT="190500" marB="190500" anchor="ctr">
                    <a:lnL w="38100" cap="flat" cmpd="sng" algn="ctr">
                      <a:solidFill>
                        <a:srgbClr val="99ACFF"/>
                      </a:solidFill>
                      <a:prstDash val="solid"/>
                      <a:round/>
                      <a:headEnd type="none" w="med" len="med"/>
                      <a:tailEnd type="none" w="med" len="med"/>
                    </a:lnL>
                    <a:lnR w="38100" cap="flat" cmpd="sng" algn="ctr">
                      <a:solidFill>
                        <a:srgbClr val="99ACFF"/>
                      </a:solidFill>
                      <a:prstDash val="solid"/>
                      <a:round/>
                      <a:headEnd type="none" w="med" len="med"/>
                      <a:tailEnd type="none" w="med" len="med"/>
                    </a:lnR>
                    <a:lnT w="38100" cap="flat" cmpd="sng" algn="ctr">
                      <a:solidFill>
                        <a:srgbClr val="99ACFF"/>
                      </a:solidFill>
                      <a:prstDash val="solid"/>
                      <a:round/>
                      <a:headEnd type="none" w="med" len="med"/>
                      <a:tailEnd type="none" w="med" len="med"/>
                    </a:lnT>
                    <a:lnB w="38100" cap="flat" cmpd="sng" algn="ctr">
                      <a:solidFill>
                        <a:srgbClr val="99ACFF"/>
                      </a:solidFill>
                      <a:prstDash val="solid"/>
                      <a:round/>
                      <a:headEnd type="none" w="med" len="med"/>
                      <a:tailEnd type="none" w="med" len="med"/>
                    </a:lnB>
                  </a:tcPr>
                </a:tc>
                <a:tc>
                  <a:txBody>
                    <a:bodyPr/>
                    <a:lstStyle/>
                    <a:p>
                      <a:pPr marL="518160" lvl="1" indent="-259080" algn="l">
                        <a:lnSpc>
                          <a:spcPts val="3359"/>
                        </a:lnSpc>
                        <a:buFont typeface="Arial"/>
                        <a:buChar char="•"/>
                        <a:defRPr/>
                      </a:pPr>
                      <a:r>
                        <a:rPr lang="en-US" sz="2400">
                          <a:solidFill>
                            <a:srgbClr val="446497"/>
                          </a:solidFill>
                          <a:latin typeface="Canva Sans"/>
                          <a:ea typeface="Canva Sans"/>
                          <a:cs typeface="Canva Sans"/>
                          <a:sym typeface="Canva Sans"/>
                        </a:rPr>
                        <a:t>Name feelings / emotions for your children</a:t>
                      </a:r>
                      <a:endParaRPr lang="en-US" sz="1100"/>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Give them jobs and responsibilities</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Give them opportunities to be independent </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Allow mistakes and praise effort </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Play board games and turn taking games</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Have a clear routine in the morning </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Letting your child wait a turn</a:t>
                      </a:r>
                    </a:p>
                  </a:txBody>
                  <a:tcPr marL="190500" marR="190500" marT="190500" marB="190500" anchor="ctr">
                    <a:lnL w="38100" cap="flat" cmpd="sng" algn="ctr">
                      <a:solidFill>
                        <a:srgbClr val="99ACFF"/>
                      </a:solidFill>
                      <a:prstDash val="solid"/>
                      <a:round/>
                      <a:headEnd type="none" w="med" len="med"/>
                      <a:tailEnd type="none" w="med" len="med"/>
                    </a:lnL>
                    <a:lnR w="38100" cap="flat" cmpd="sng" algn="ctr">
                      <a:solidFill>
                        <a:srgbClr val="99ACFF"/>
                      </a:solidFill>
                      <a:prstDash val="solid"/>
                      <a:round/>
                      <a:headEnd type="none" w="med" len="med"/>
                      <a:tailEnd type="none" w="med" len="med"/>
                    </a:lnR>
                    <a:lnT w="38100" cap="flat" cmpd="sng" algn="ctr">
                      <a:solidFill>
                        <a:srgbClr val="99ACFF"/>
                      </a:solidFill>
                      <a:prstDash val="solid"/>
                      <a:round/>
                      <a:headEnd type="none" w="med" len="med"/>
                      <a:tailEnd type="none" w="med" len="med"/>
                    </a:lnT>
                    <a:lnB w="38100" cap="flat" cmpd="sng" algn="ctr">
                      <a:solidFill>
                        <a:srgbClr val="99ACFF"/>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2" name="TextBox 22"/>
          <p:cNvSpPr txBox="1"/>
          <p:nvPr/>
        </p:nvSpPr>
        <p:spPr>
          <a:xfrm>
            <a:off x="1268642" y="1278301"/>
            <a:ext cx="15990658" cy="1152361"/>
          </a:xfrm>
          <a:prstGeom prst="rect">
            <a:avLst/>
          </a:prstGeom>
        </p:spPr>
        <p:txBody>
          <a:bodyPr lIns="0" tIns="0" rIns="0" bIns="0" rtlCol="0" anchor="t">
            <a:spAutoFit/>
          </a:bodyPr>
          <a:lstStyle/>
          <a:p>
            <a:pPr algn="ctr">
              <a:lnSpc>
                <a:spcPts val="7061"/>
              </a:lnSpc>
            </a:pPr>
            <a:r>
              <a:rPr lang="en-US" sz="9946">
                <a:solidFill>
                  <a:srgbClr val="446497"/>
                </a:solidFill>
                <a:latin typeface="Bryndan Write"/>
                <a:ea typeface="Bryndan Write"/>
                <a:cs typeface="Bryndan Write"/>
                <a:sym typeface="Bryndan Write"/>
              </a:rPr>
              <a:t>Personal, Social, Emotional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760059"/>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aphicFrame>
        <p:nvGraphicFramePr>
          <p:cNvPr id="21" name="Table 21"/>
          <p:cNvGraphicFramePr>
            <a:graphicFrameLocks noGrp="1"/>
          </p:cNvGraphicFramePr>
          <p:nvPr>
            <p:extLst>
              <p:ext uri="{D42A27DB-BD31-4B8C-83A1-F6EECF244321}">
                <p14:modId xmlns:p14="http://schemas.microsoft.com/office/powerpoint/2010/main" val="3418298739"/>
              </p:ext>
            </p:extLst>
          </p:nvPr>
        </p:nvGraphicFramePr>
        <p:xfrm>
          <a:off x="1586004" y="2276475"/>
          <a:ext cx="15355934" cy="6989894"/>
        </p:xfrm>
        <a:graphic>
          <a:graphicData uri="http://schemas.openxmlformats.org/drawingml/2006/table">
            <a:tbl>
              <a:tblPr/>
              <a:tblGrid>
                <a:gridCol w="7442156">
                  <a:extLst>
                    <a:ext uri="{9D8B030D-6E8A-4147-A177-3AD203B41FA5}">
                      <a16:colId xmlns:a16="http://schemas.microsoft.com/office/drawing/2014/main" val="20000"/>
                    </a:ext>
                  </a:extLst>
                </a:gridCol>
                <a:gridCol w="7913778">
                  <a:extLst>
                    <a:ext uri="{9D8B030D-6E8A-4147-A177-3AD203B41FA5}">
                      <a16:colId xmlns:a16="http://schemas.microsoft.com/office/drawing/2014/main" val="20001"/>
                    </a:ext>
                  </a:extLst>
                </a:gridCol>
              </a:tblGrid>
              <a:tr h="1024767">
                <a:tc>
                  <a:txBody>
                    <a:bodyPr/>
                    <a:lstStyle/>
                    <a:p>
                      <a:pPr algn="l">
                        <a:lnSpc>
                          <a:spcPts val="4200"/>
                        </a:lnSpc>
                        <a:defRPr/>
                      </a:pPr>
                      <a:r>
                        <a:rPr lang="en-US" sz="3000" b="1">
                          <a:solidFill>
                            <a:srgbClr val="446497"/>
                          </a:solidFill>
                          <a:latin typeface="Canva Sans Bold"/>
                          <a:ea typeface="Canva Sans Bold"/>
                          <a:cs typeface="Canva Sans Bold"/>
                          <a:sym typeface="Canva Sans Bold"/>
                        </a:rPr>
                        <a:t>What school readiness looks like :</a:t>
                      </a:r>
                      <a:endParaRPr lang="en-US" sz="1100"/>
                    </a:p>
                  </a:txBody>
                  <a:tcPr marL="190500" marR="190500" marT="190500" marB="190500" anchor="ctr">
                    <a:lnL w="38100" cap="flat" cmpd="sng" algn="ctr">
                      <a:solidFill>
                        <a:srgbClr val="99ACFF"/>
                      </a:solidFill>
                      <a:prstDash val="solid"/>
                      <a:round/>
                      <a:headEnd type="none" w="med" len="med"/>
                      <a:tailEnd type="none" w="med" len="med"/>
                    </a:lnL>
                    <a:lnR w="38100" cap="flat" cmpd="sng" algn="ctr">
                      <a:solidFill>
                        <a:srgbClr val="99ACFF"/>
                      </a:solidFill>
                      <a:prstDash val="solid"/>
                      <a:round/>
                      <a:headEnd type="none" w="med" len="med"/>
                      <a:tailEnd type="none" w="med" len="med"/>
                    </a:lnR>
                    <a:lnT w="38100" cap="flat" cmpd="sng" algn="ctr">
                      <a:solidFill>
                        <a:srgbClr val="99ACFF"/>
                      </a:solidFill>
                      <a:prstDash val="solid"/>
                      <a:round/>
                      <a:headEnd type="none" w="med" len="med"/>
                      <a:tailEnd type="none" w="med" len="med"/>
                    </a:lnT>
                    <a:lnB w="38100" cap="flat" cmpd="sng" algn="ctr">
                      <a:solidFill>
                        <a:srgbClr val="99ACFF"/>
                      </a:solidFill>
                      <a:prstDash val="solid"/>
                      <a:round/>
                      <a:headEnd type="none" w="med" len="med"/>
                      <a:tailEnd type="none" w="med" len="med"/>
                    </a:lnB>
                    <a:solidFill>
                      <a:srgbClr val="CDD6FF"/>
                    </a:solidFill>
                  </a:tcPr>
                </a:tc>
                <a:tc>
                  <a:txBody>
                    <a:bodyPr/>
                    <a:lstStyle/>
                    <a:p>
                      <a:pPr algn="l">
                        <a:lnSpc>
                          <a:spcPts val="4200"/>
                        </a:lnSpc>
                        <a:defRPr/>
                      </a:pPr>
                      <a:r>
                        <a:rPr lang="en-US" sz="3000" b="1">
                          <a:solidFill>
                            <a:srgbClr val="446497"/>
                          </a:solidFill>
                          <a:latin typeface="Canva Sans Bold"/>
                          <a:ea typeface="Canva Sans Bold"/>
                          <a:cs typeface="Canva Sans Bold"/>
                          <a:sym typeface="Canva Sans Bold"/>
                        </a:rPr>
                        <a:t>What can you do :</a:t>
                      </a:r>
                      <a:endParaRPr lang="en-US" sz="1100"/>
                    </a:p>
                  </a:txBody>
                  <a:tcPr marL="190500" marR="190500" marT="190500" marB="190500" anchor="ctr">
                    <a:lnL w="38100" cap="flat" cmpd="sng" algn="ctr">
                      <a:solidFill>
                        <a:srgbClr val="99ACFF"/>
                      </a:solidFill>
                      <a:prstDash val="solid"/>
                      <a:round/>
                      <a:headEnd type="none" w="med" len="med"/>
                      <a:tailEnd type="none" w="med" len="med"/>
                    </a:lnL>
                    <a:lnR w="38100" cap="flat" cmpd="sng" algn="ctr">
                      <a:solidFill>
                        <a:srgbClr val="99ACFF"/>
                      </a:solidFill>
                      <a:prstDash val="solid"/>
                      <a:round/>
                      <a:headEnd type="none" w="med" len="med"/>
                      <a:tailEnd type="none" w="med" len="med"/>
                    </a:lnR>
                    <a:lnT w="38100" cap="flat" cmpd="sng" algn="ctr">
                      <a:solidFill>
                        <a:srgbClr val="99ACFF"/>
                      </a:solidFill>
                      <a:prstDash val="solid"/>
                      <a:round/>
                      <a:headEnd type="none" w="med" len="med"/>
                      <a:tailEnd type="none" w="med" len="med"/>
                    </a:lnT>
                    <a:lnB w="38100" cap="flat" cmpd="sng" algn="ctr">
                      <a:solidFill>
                        <a:srgbClr val="99ACFF"/>
                      </a:solidFill>
                      <a:prstDash val="solid"/>
                      <a:round/>
                      <a:headEnd type="none" w="med" len="med"/>
                      <a:tailEnd type="none" w="med" len="med"/>
                    </a:lnB>
                    <a:solidFill>
                      <a:srgbClr val="CDD6FF"/>
                    </a:solidFill>
                  </a:tcPr>
                </a:tc>
                <a:extLst>
                  <a:ext uri="{0D108BD9-81ED-4DB2-BD59-A6C34878D82A}">
                    <a16:rowId xmlns:a16="http://schemas.microsoft.com/office/drawing/2014/main" val="10000"/>
                  </a:ext>
                </a:extLst>
              </a:tr>
              <a:tr h="5957058">
                <a:tc>
                  <a:txBody>
                    <a:bodyPr/>
                    <a:lstStyle/>
                    <a:p>
                      <a:pPr marL="518160" lvl="1" indent="-259080" algn="l">
                        <a:lnSpc>
                          <a:spcPts val="3359"/>
                        </a:lnSpc>
                        <a:buFont typeface="Arial"/>
                        <a:buChar char="•"/>
                        <a:defRPr/>
                      </a:pPr>
                      <a:r>
                        <a:rPr lang="en-US" sz="2400">
                          <a:solidFill>
                            <a:srgbClr val="446497"/>
                          </a:solidFill>
                          <a:latin typeface="Canva Sans"/>
                          <a:ea typeface="Canva Sans"/>
                          <a:cs typeface="Canva Sans"/>
                          <a:sym typeface="Canva Sans"/>
                        </a:rPr>
                        <a:t>Being able to communicate how they feel</a:t>
                      </a:r>
                      <a:endParaRPr lang="en-US" sz="1100"/>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Being able to communicate what they need</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Begin to listen to others without interrupting or talking over other children </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Follow a simple instruction</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Serve and return conversations </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To focus attention for short periods of time (mins)</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Knowing some nursery rhymes </a:t>
                      </a:r>
                    </a:p>
                    <a:p>
                      <a:pPr algn="l">
                        <a:lnSpc>
                          <a:spcPts val="3359"/>
                        </a:lnSpc>
                      </a:pPr>
                      <a:endParaRPr lang="en-US" sz="2400">
                        <a:solidFill>
                          <a:srgbClr val="446497"/>
                        </a:solidFill>
                        <a:latin typeface="Canva Sans"/>
                        <a:ea typeface="Canva Sans"/>
                        <a:cs typeface="Canva Sans"/>
                        <a:sym typeface="Canva Sans"/>
                      </a:endParaRPr>
                    </a:p>
                  </a:txBody>
                  <a:tcPr marL="190500" marR="190500" marT="190500" marB="190500" anchor="ctr">
                    <a:lnL w="38100" cap="flat" cmpd="sng" algn="ctr">
                      <a:solidFill>
                        <a:srgbClr val="99ACFF"/>
                      </a:solidFill>
                      <a:prstDash val="solid"/>
                      <a:round/>
                      <a:headEnd type="none" w="med" len="med"/>
                      <a:tailEnd type="none" w="med" len="med"/>
                    </a:lnL>
                    <a:lnR w="38100" cap="flat" cmpd="sng" algn="ctr">
                      <a:solidFill>
                        <a:srgbClr val="99ACFF"/>
                      </a:solidFill>
                      <a:prstDash val="solid"/>
                      <a:round/>
                      <a:headEnd type="none" w="med" len="med"/>
                      <a:tailEnd type="none" w="med" len="med"/>
                    </a:lnR>
                    <a:lnT w="38100" cap="flat" cmpd="sng" algn="ctr">
                      <a:solidFill>
                        <a:srgbClr val="99ACFF"/>
                      </a:solidFill>
                      <a:prstDash val="solid"/>
                      <a:round/>
                      <a:headEnd type="none" w="med" len="med"/>
                      <a:tailEnd type="none" w="med" len="med"/>
                    </a:lnT>
                    <a:lnB w="38100" cap="flat" cmpd="sng" algn="ctr">
                      <a:solidFill>
                        <a:srgbClr val="99ACFF"/>
                      </a:solidFill>
                      <a:prstDash val="solid"/>
                      <a:round/>
                      <a:headEnd type="none" w="med" len="med"/>
                      <a:tailEnd type="none" w="med" len="med"/>
                    </a:lnB>
                  </a:tcPr>
                </a:tc>
                <a:tc>
                  <a:txBody>
                    <a:bodyPr/>
                    <a:lstStyle/>
                    <a:p>
                      <a:pPr marL="518160" lvl="1" indent="-259080" algn="l">
                        <a:lnSpc>
                          <a:spcPts val="3359"/>
                        </a:lnSpc>
                        <a:buFont typeface="Arial"/>
                        <a:buChar char="•"/>
                        <a:defRPr/>
                      </a:pPr>
                      <a:r>
                        <a:rPr lang="en-US" sz="2400" dirty="0">
                          <a:solidFill>
                            <a:srgbClr val="446497"/>
                          </a:solidFill>
                          <a:latin typeface="Canva Sans"/>
                          <a:ea typeface="Canva Sans"/>
                          <a:cs typeface="Canva Sans"/>
                          <a:sym typeface="Canva Sans"/>
                        </a:rPr>
                        <a:t>Engage in imaginative play with your child </a:t>
                      </a:r>
                      <a:endParaRPr lang="en-US" sz="1100" dirty="0"/>
                    </a:p>
                    <a:p>
                      <a:pPr marL="518160" lvl="1" indent="-259080" algn="l">
                        <a:lnSpc>
                          <a:spcPts val="3359"/>
                        </a:lnSpc>
                        <a:buFont typeface="Arial"/>
                        <a:buChar char="•"/>
                      </a:pPr>
                      <a:r>
                        <a:rPr lang="en-US" sz="2400" dirty="0">
                          <a:solidFill>
                            <a:srgbClr val="446497"/>
                          </a:solidFill>
                          <a:latin typeface="Canva Sans"/>
                          <a:ea typeface="Canva Sans"/>
                          <a:cs typeface="Canva Sans"/>
                          <a:sym typeface="Canva Sans"/>
                        </a:rPr>
                        <a:t>Having points in the day with no phone or tv</a:t>
                      </a:r>
                    </a:p>
                    <a:p>
                      <a:pPr marL="518160" lvl="1" indent="-259080" algn="l">
                        <a:lnSpc>
                          <a:spcPts val="3359"/>
                        </a:lnSpc>
                        <a:buFont typeface="Arial"/>
                        <a:buChar char="•"/>
                      </a:pPr>
                      <a:r>
                        <a:rPr lang="en-US" sz="2400" dirty="0">
                          <a:solidFill>
                            <a:srgbClr val="446497"/>
                          </a:solidFill>
                          <a:latin typeface="Canva Sans"/>
                          <a:ea typeface="Canva Sans"/>
                          <a:cs typeface="Canva Sans"/>
                          <a:sym typeface="Canva Sans"/>
                        </a:rPr>
                        <a:t>Narrating your day</a:t>
                      </a:r>
                    </a:p>
                    <a:p>
                      <a:pPr marL="518160" lvl="1" indent="-259080" algn="l">
                        <a:lnSpc>
                          <a:spcPts val="3359"/>
                        </a:lnSpc>
                        <a:buFont typeface="Arial"/>
                        <a:buChar char="•"/>
                      </a:pPr>
                      <a:r>
                        <a:rPr lang="en-US" sz="2400" dirty="0">
                          <a:solidFill>
                            <a:srgbClr val="446497"/>
                          </a:solidFill>
                          <a:latin typeface="Canva Sans"/>
                          <a:ea typeface="Canva Sans"/>
                          <a:cs typeface="Canva Sans"/>
                          <a:sym typeface="Canva Sans"/>
                        </a:rPr>
                        <a:t>Meal times / family meal time</a:t>
                      </a:r>
                    </a:p>
                    <a:p>
                      <a:pPr marL="518160" lvl="1" indent="-259080" algn="l">
                        <a:lnSpc>
                          <a:spcPts val="3359"/>
                        </a:lnSpc>
                        <a:buFont typeface="Arial"/>
                        <a:buChar char="•"/>
                      </a:pPr>
                      <a:r>
                        <a:rPr lang="en-US" sz="2400" dirty="0">
                          <a:solidFill>
                            <a:srgbClr val="446497"/>
                          </a:solidFill>
                          <a:latin typeface="Canva Sans"/>
                          <a:ea typeface="Canva Sans"/>
                          <a:cs typeface="Canva Sans"/>
                          <a:sym typeface="Canva Sans"/>
                        </a:rPr>
                        <a:t>Asking questions</a:t>
                      </a:r>
                    </a:p>
                    <a:p>
                      <a:pPr marL="518160" lvl="1" indent="-259080" algn="l">
                        <a:lnSpc>
                          <a:spcPts val="3359"/>
                        </a:lnSpc>
                        <a:buFont typeface="Arial"/>
                        <a:buChar char="•"/>
                      </a:pPr>
                      <a:r>
                        <a:rPr lang="en-US" sz="2400" dirty="0">
                          <a:solidFill>
                            <a:srgbClr val="446497"/>
                          </a:solidFill>
                          <a:latin typeface="Canva Sans"/>
                          <a:ea typeface="Canva Sans"/>
                          <a:cs typeface="Canva Sans"/>
                          <a:sym typeface="Canva Sans"/>
                        </a:rPr>
                        <a:t>Playing games like Simon Says</a:t>
                      </a:r>
                    </a:p>
                    <a:p>
                      <a:pPr marL="518160" lvl="1" indent="-259080" algn="l">
                        <a:lnSpc>
                          <a:spcPts val="3359"/>
                        </a:lnSpc>
                        <a:buFont typeface="Arial"/>
                        <a:buChar char="•"/>
                      </a:pPr>
                      <a:r>
                        <a:rPr lang="en-US" sz="2400" dirty="0">
                          <a:solidFill>
                            <a:srgbClr val="446497"/>
                          </a:solidFill>
                          <a:latin typeface="Canva Sans"/>
                          <a:ea typeface="Canva Sans"/>
                          <a:cs typeface="Canva Sans"/>
                          <a:sym typeface="Canva Sans"/>
                        </a:rPr>
                        <a:t>Helping with daily life – going to the supermarket, </a:t>
                      </a:r>
                      <a:r>
                        <a:rPr lang="en-US" sz="2400" dirty="0" err="1">
                          <a:solidFill>
                            <a:srgbClr val="446497"/>
                          </a:solidFill>
                          <a:latin typeface="Canva Sans"/>
                          <a:ea typeface="Canva Sans"/>
                          <a:cs typeface="Canva Sans"/>
                          <a:sym typeface="Canva Sans"/>
                        </a:rPr>
                        <a:t>etc</a:t>
                      </a:r>
                      <a:endParaRPr lang="en-US" sz="2400" dirty="0">
                        <a:solidFill>
                          <a:srgbClr val="446497"/>
                        </a:solidFill>
                        <a:latin typeface="Canva Sans"/>
                        <a:ea typeface="Canva Sans"/>
                        <a:cs typeface="Canva Sans"/>
                        <a:sym typeface="Canva Sans"/>
                      </a:endParaRPr>
                    </a:p>
                    <a:p>
                      <a:pPr marL="518160" lvl="1" indent="-259080" algn="l">
                        <a:lnSpc>
                          <a:spcPts val="3359"/>
                        </a:lnSpc>
                        <a:buFont typeface="Arial"/>
                        <a:buChar char="•"/>
                      </a:pPr>
                      <a:r>
                        <a:rPr lang="en-US" sz="2400" dirty="0">
                          <a:solidFill>
                            <a:srgbClr val="446497"/>
                          </a:solidFill>
                          <a:latin typeface="Canva Sans"/>
                          <a:ea typeface="Canva Sans"/>
                          <a:cs typeface="Canva Sans"/>
                          <a:sym typeface="Canva Sans"/>
                        </a:rPr>
                        <a:t>Playing board games </a:t>
                      </a:r>
                    </a:p>
                    <a:p>
                      <a:pPr marL="518160" lvl="1" indent="-259080" algn="l">
                        <a:lnSpc>
                          <a:spcPts val="3359"/>
                        </a:lnSpc>
                        <a:buFont typeface="Arial"/>
                        <a:buChar char="•"/>
                      </a:pPr>
                      <a:r>
                        <a:rPr lang="en-US" sz="2400" dirty="0">
                          <a:solidFill>
                            <a:srgbClr val="446497"/>
                          </a:solidFill>
                          <a:latin typeface="Canva Sans"/>
                          <a:ea typeface="Canva Sans"/>
                          <a:cs typeface="Canva Sans"/>
                          <a:sym typeface="Canva Sans"/>
                        </a:rPr>
                        <a:t>Sharing stories</a:t>
                      </a:r>
                    </a:p>
                    <a:p>
                      <a:pPr marL="518160" lvl="1" indent="-259080" algn="l">
                        <a:lnSpc>
                          <a:spcPts val="3359"/>
                        </a:lnSpc>
                        <a:buFont typeface="Arial"/>
                        <a:buChar char="•"/>
                      </a:pPr>
                      <a:r>
                        <a:rPr lang="en-US" sz="2400" dirty="0">
                          <a:solidFill>
                            <a:srgbClr val="446497"/>
                          </a:solidFill>
                          <a:latin typeface="Canva Sans"/>
                          <a:ea typeface="Canva Sans"/>
                          <a:cs typeface="Canva Sans"/>
                          <a:sym typeface="Canva Sans"/>
                        </a:rPr>
                        <a:t>Having back and forth conversations during play</a:t>
                      </a:r>
                    </a:p>
                    <a:p>
                      <a:pPr algn="l">
                        <a:lnSpc>
                          <a:spcPts val="3359"/>
                        </a:lnSpc>
                      </a:pPr>
                      <a:endParaRPr lang="en-US" sz="2400" dirty="0">
                        <a:solidFill>
                          <a:srgbClr val="446497"/>
                        </a:solidFill>
                        <a:latin typeface="Canva Sans"/>
                        <a:ea typeface="Canva Sans"/>
                        <a:cs typeface="Canva Sans"/>
                        <a:sym typeface="Canva Sans"/>
                      </a:endParaRPr>
                    </a:p>
                  </a:txBody>
                  <a:tcPr marL="190500" marR="190500" marT="190500" marB="190500" anchor="ctr">
                    <a:lnL w="38100" cap="flat" cmpd="sng" algn="ctr">
                      <a:solidFill>
                        <a:srgbClr val="99ACFF"/>
                      </a:solidFill>
                      <a:prstDash val="solid"/>
                      <a:round/>
                      <a:headEnd type="none" w="med" len="med"/>
                      <a:tailEnd type="none" w="med" len="med"/>
                    </a:lnL>
                    <a:lnR w="38100" cap="flat" cmpd="sng" algn="ctr">
                      <a:solidFill>
                        <a:srgbClr val="99ACFF"/>
                      </a:solidFill>
                      <a:prstDash val="solid"/>
                      <a:round/>
                      <a:headEnd type="none" w="med" len="med"/>
                      <a:tailEnd type="none" w="med" len="med"/>
                    </a:lnR>
                    <a:lnT w="38100" cap="flat" cmpd="sng" algn="ctr">
                      <a:solidFill>
                        <a:srgbClr val="99ACFF"/>
                      </a:solidFill>
                      <a:prstDash val="solid"/>
                      <a:round/>
                      <a:headEnd type="none" w="med" len="med"/>
                      <a:tailEnd type="none" w="med" len="med"/>
                    </a:lnT>
                    <a:lnB w="38100" cap="flat" cmpd="sng" algn="ctr">
                      <a:solidFill>
                        <a:srgbClr val="99ACFF"/>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2" name="TextBox 22"/>
          <p:cNvSpPr txBox="1"/>
          <p:nvPr/>
        </p:nvSpPr>
        <p:spPr>
          <a:xfrm>
            <a:off x="1268642" y="1278301"/>
            <a:ext cx="15990658" cy="1152361"/>
          </a:xfrm>
          <a:prstGeom prst="rect">
            <a:avLst/>
          </a:prstGeom>
        </p:spPr>
        <p:txBody>
          <a:bodyPr lIns="0" tIns="0" rIns="0" bIns="0" rtlCol="0" anchor="t">
            <a:spAutoFit/>
          </a:bodyPr>
          <a:lstStyle/>
          <a:p>
            <a:pPr algn="ctr">
              <a:lnSpc>
                <a:spcPts val="7061"/>
              </a:lnSpc>
            </a:pPr>
            <a:r>
              <a:rPr lang="en-US" sz="9946">
                <a:solidFill>
                  <a:srgbClr val="446497"/>
                </a:solidFill>
                <a:latin typeface="Bryndan Write"/>
                <a:ea typeface="Bryndan Write"/>
                <a:cs typeface="Bryndan Write"/>
                <a:sym typeface="Bryndan Write"/>
              </a:rPr>
              <a:t>Communication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760059"/>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aphicFrame>
        <p:nvGraphicFramePr>
          <p:cNvPr id="21" name="Table 21"/>
          <p:cNvGraphicFramePr>
            <a:graphicFrameLocks noGrp="1"/>
          </p:cNvGraphicFramePr>
          <p:nvPr/>
        </p:nvGraphicFramePr>
        <p:xfrm>
          <a:off x="1586004" y="2430662"/>
          <a:ext cx="15355934" cy="6662599"/>
        </p:xfrm>
        <a:graphic>
          <a:graphicData uri="http://schemas.openxmlformats.org/drawingml/2006/table">
            <a:tbl>
              <a:tblPr/>
              <a:tblGrid>
                <a:gridCol w="7442156">
                  <a:extLst>
                    <a:ext uri="{9D8B030D-6E8A-4147-A177-3AD203B41FA5}">
                      <a16:colId xmlns:a16="http://schemas.microsoft.com/office/drawing/2014/main" val="20000"/>
                    </a:ext>
                  </a:extLst>
                </a:gridCol>
                <a:gridCol w="7913778">
                  <a:extLst>
                    <a:ext uri="{9D8B030D-6E8A-4147-A177-3AD203B41FA5}">
                      <a16:colId xmlns:a16="http://schemas.microsoft.com/office/drawing/2014/main" val="20001"/>
                    </a:ext>
                  </a:extLst>
                </a:gridCol>
              </a:tblGrid>
              <a:tr h="1125485">
                <a:tc>
                  <a:txBody>
                    <a:bodyPr/>
                    <a:lstStyle/>
                    <a:p>
                      <a:pPr algn="l">
                        <a:lnSpc>
                          <a:spcPts val="4200"/>
                        </a:lnSpc>
                        <a:defRPr/>
                      </a:pPr>
                      <a:r>
                        <a:rPr lang="en-US" sz="3000" b="1">
                          <a:solidFill>
                            <a:srgbClr val="446497"/>
                          </a:solidFill>
                          <a:latin typeface="Canva Sans Bold"/>
                          <a:ea typeface="Canva Sans Bold"/>
                          <a:cs typeface="Canva Sans Bold"/>
                          <a:sym typeface="Canva Sans Bold"/>
                        </a:rPr>
                        <a:t>What school readiness looks like :</a:t>
                      </a:r>
                      <a:endParaRPr lang="en-US" sz="1100"/>
                    </a:p>
                  </a:txBody>
                  <a:tcPr marL="190500" marR="190500" marT="190500" marB="190500" anchor="ctr">
                    <a:lnL w="38100" cap="flat" cmpd="sng" algn="ctr">
                      <a:solidFill>
                        <a:srgbClr val="99ACFF"/>
                      </a:solidFill>
                      <a:prstDash val="solid"/>
                      <a:round/>
                      <a:headEnd type="none" w="med" len="med"/>
                      <a:tailEnd type="none" w="med" len="med"/>
                    </a:lnL>
                    <a:lnR w="38100" cap="flat" cmpd="sng" algn="ctr">
                      <a:solidFill>
                        <a:srgbClr val="99ACFF"/>
                      </a:solidFill>
                      <a:prstDash val="solid"/>
                      <a:round/>
                      <a:headEnd type="none" w="med" len="med"/>
                      <a:tailEnd type="none" w="med" len="med"/>
                    </a:lnR>
                    <a:lnT w="38100" cap="flat" cmpd="sng" algn="ctr">
                      <a:solidFill>
                        <a:srgbClr val="99ACFF"/>
                      </a:solidFill>
                      <a:prstDash val="solid"/>
                      <a:round/>
                      <a:headEnd type="none" w="med" len="med"/>
                      <a:tailEnd type="none" w="med" len="med"/>
                    </a:lnT>
                    <a:lnB w="38100" cap="flat" cmpd="sng" algn="ctr">
                      <a:solidFill>
                        <a:srgbClr val="99ACFF"/>
                      </a:solidFill>
                      <a:prstDash val="solid"/>
                      <a:round/>
                      <a:headEnd type="none" w="med" len="med"/>
                      <a:tailEnd type="none" w="med" len="med"/>
                    </a:lnB>
                    <a:solidFill>
                      <a:srgbClr val="CDD6FF"/>
                    </a:solidFill>
                  </a:tcPr>
                </a:tc>
                <a:tc>
                  <a:txBody>
                    <a:bodyPr/>
                    <a:lstStyle/>
                    <a:p>
                      <a:pPr algn="l">
                        <a:lnSpc>
                          <a:spcPts val="4200"/>
                        </a:lnSpc>
                        <a:defRPr/>
                      </a:pPr>
                      <a:r>
                        <a:rPr lang="en-US" sz="3000" b="1">
                          <a:solidFill>
                            <a:srgbClr val="446497"/>
                          </a:solidFill>
                          <a:latin typeface="Canva Sans Bold"/>
                          <a:ea typeface="Canva Sans Bold"/>
                          <a:cs typeface="Canva Sans Bold"/>
                          <a:sym typeface="Canva Sans Bold"/>
                        </a:rPr>
                        <a:t>What can you do :</a:t>
                      </a:r>
                      <a:endParaRPr lang="en-US" sz="1100"/>
                    </a:p>
                  </a:txBody>
                  <a:tcPr marL="190500" marR="190500" marT="190500" marB="190500" anchor="ctr">
                    <a:lnL w="38100" cap="flat" cmpd="sng" algn="ctr">
                      <a:solidFill>
                        <a:srgbClr val="99ACFF"/>
                      </a:solidFill>
                      <a:prstDash val="solid"/>
                      <a:round/>
                      <a:headEnd type="none" w="med" len="med"/>
                      <a:tailEnd type="none" w="med" len="med"/>
                    </a:lnL>
                    <a:lnR w="38100" cap="flat" cmpd="sng" algn="ctr">
                      <a:solidFill>
                        <a:srgbClr val="99ACFF"/>
                      </a:solidFill>
                      <a:prstDash val="solid"/>
                      <a:round/>
                      <a:headEnd type="none" w="med" len="med"/>
                      <a:tailEnd type="none" w="med" len="med"/>
                    </a:lnR>
                    <a:lnT w="38100" cap="flat" cmpd="sng" algn="ctr">
                      <a:solidFill>
                        <a:srgbClr val="99ACFF"/>
                      </a:solidFill>
                      <a:prstDash val="solid"/>
                      <a:round/>
                      <a:headEnd type="none" w="med" len="med"/>
                      <a:tailEnd type="none" w="med" len="med"/>
                    </a:lnT>
                    <a:lnB w="38100" cap="flat" cmpd="sng" algn="ctr">
                      <a:solidFill>
                        <a:srgbClr val="99ACFF"/>
                      </a:solidFill>
                      <a:prstDash val="solid"/>
                      <a:round/>
                      <a:headEnd type="none" w="med" len="med"/>
                      <a:tailEnd type="none" w="med" len="med"/>
                    </a:lnB>
                    <a:solidFill>
                      <a:srgbClr val="CDD6FF"/>
                    </a:solidFill>
                  </a:tcPr>
                </a:tc>
                <a:extLst>
                  <a:ext uri="{0D108BD9-81ED-4DB2-BD59-A6C34878D82A}">
                    <a16:rowId xmlns:a16="http://schemas.microsoft.com/office/drawing/2014/main" val="10000"/>
                  </a:ext>
                </a:extLst>
              </a:tr>
              <a:tr h="5537114">
                <a:tc>
                  <a:txBody>
                    <a:bodyPr/>
                    <a:lstStyle/>
                    <a:p>
                      <a:pPr marL="518160" lvl="1" indent="-259080" algn="l">
                        <a:lnSpc>
                          <a:spcPts val="3359"/>
                        </a:lnSpc>
                        <a:buFont typeface="Arial"/>
                        <a:buChar char="•"/>
                        <a:defRPr/>
                      </a:pPr>
                      <a:r>
                        <a:rPr lang="en-US" sz="2400">
                          <a:solidFill>
                            <a:srgbClr val="446497"/>
                          </a:solidFill>
                          <a:latin typeface="Canva Sans"/>
                          <a:ea typeface="Canva Sans"/>
                          <a:cs typeface="Canva Sans"/>
                          <a:sym typeface="Canva Sans"/>
                        </a:rPr>
                        <a:t>Large mark making </a:t>
                      </a:r>
                      <a:endParaRPr lang="en-US" sz="1100"/>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Sitting with their legs crossed</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Go to the toilet independently and wiping themselves </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Beginning to get changed independently (tights/socks)</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Put own coat on</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Independently and effectively wash their hands </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Hang up their coat using the hook provided </a:t>
                      </a:r>
                    </a:p>
                    <a:p>
                      <a:pPr algn="l">
                        <a:lnSpc>
                          <a:spcPts val="3359"/>
                        </a:lnSpc>
                      </a:pPr>
                      <a:endParaRPr lang="en-US" sz="2400">
                        <a:solidFill>
                          <a:srgbClr val="446497"/>
                        </a:solidFill>
                        <a:latin typeface="Canva Sans"/>
                        <a:ea typeface="Canva Sans"/>
                        <a:cs typeface="Canva Sans"/>
                        <a:sym typeface="Canva Sans"/>
                      </a:endParaRPr>
                    </a:p>
                  </a:txBody>
                  <a:tcPr marL="190500" marR="190500" marT="190500" marB="190500" anchor="ctr">
                    <a:lnL w="38100" cap="flat" cmpd="sng" algn="ctr">
                      <a:solidFill>
                        <a:srgbClr val="99ACFF"/>
                      </a:solidFill>
                      <a:prstDash val="solid"/>
                      <a:round/>
                      <a:headEnd type="none" w="med" len="med"/>
                      <a:tailEnd type="none" w="med" len="med"/>
                    </a:lnL>
                    <a:lnR w="38100" cap="flat" cmpd="sng" algn="ctr">
                      <a:solidFill>
                        <a:srgbClr val="99ACFF"/>
                      </a:solidFill>
                      <a:prstDash val="solid"/>
                      <a:round/>
                      <a:headEnd type="none" w="med" len="med"/>
                      <a:tailEnd type="none" w="med" len="med"/>
                    </a:lnR>
                    <a:lnT w="38100" cap="flat" cmpd="sng" algn="ctr">
                      <a:solidFill>
                        <a:srgbClr val="99ACFF"/>
                      </a:solidFill>
                      <a:prstDash val="solid"/>
                      <a:round/>
                      <a:headEnd type="none" w="med" len="med"/>
                      <a:tailEnd type="none" w="med" len="med"/>
                    </a:lnT>
                    <a:lnB w="38100" cap="flat" cmpd="sng" algn="ctr">
                      <a:solidFill>
                        <a:srgbClr val="99ACFF"/>
                      </a:solidFill>
                      <a:prstDash val="solid"/>
                      <a:round/>
                      <a:headEnd type="none" w="med" len="med"/>
                      <a:tailEnd type="none" w="med" len="med"/>
                    </a:lnB>
                  </a:tcPr>
                </a:tc>
                <a:tc>
                  <a:txBody>
                    <a:bodyPr/>
                    <a:lstStyle/>
                    <a:p>
                      <a:pPr marL="518160" lvl="1" indent="-259080" algn="l">
                        <a:lnSpc>
                          <a:spcPts val="3359"/>
                        </a:lnSpc>
                        <a:buFont typeface="Arial"/>
                        <a:buChar char="•"/>
                        <a:defRPr/>
                      </a:pPr>
                      <a:r>
                        <a:rPr lang="en-US" sz="2400">
                          <a:solidFill>
                            <a:srgbClr val="446497"/>
                          </a:solidFill>
                          <a:latin typeface="Canva Sans"/>
                          <a:ea typeface="Canva Sans"/>
                          <a:cs typeface="Canva Sans"/>
                          <a:sym typeface="Canva Sans"/>
                        </a:rPr>
                        <a:t>Go to the park </a:t>
                      </a:r>
                      <a:endParaRPr lang="en-US" sz="1100"/>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Painting and chalking</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Moving in different ways - hop, skip, jump</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Independent toileting including getting changed </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Practising getting dressed in uniform and PE kit</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Practise hand washing techniques and counting </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Hanging up their coat</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Using big tools - sweeping brush, children’s gardening tools, digging</a:t>
                      </a:r>
                    </a:p>
                    <a:p>
                      <a:pPr algn="l">
                        <a:lnSpc>
                          <a:spcPts val="3359"/>
                        </a:lnSpc>
                      </a:pPr>
                      <a:endParaRPr lang="en-US" sz="2400">
                        <a:solidFill>
                          <a:srgbClr val="446497"/>
                        </a:solidFill>
                        <a:latin typeface="Canva Sans"/>
                        <a:ea typeface="Canva Sans"/>
                        <a:cs typeface="Canva Sans"/>
                        <a:sym typeface="Canva Sans"/>
                      </a:endParaRPr>
                    </a:p>
                  </a:txBody>
                  <a:tcPr marL="190500" marR="190500" marT="190500" marB="190500" anchor="ctr">
                    <a:lnL w="38100" cap="flat" cmpd="sng" algn="ctr">
                      <a:solidFill>
                        <a:srgbClr val="99ACFF"/>
                      </a:solidFill>
                      <a:prstDash val="solid"/>
                      <a:round/>
                      <a:headEnd type="none" w="med" len="med"/>
                      <a:tailEnd type="none" w="med" len="med"/>
                    </a:lnL>
                    <a:lnR w="38100" cap="flat" cmpd="sng" algn="ctr">
                      <a:solidFill>
                        <a:srgbClr val="99ACFF"/>
                      </a:solidFill>
                      <a:prstDash val="solid"/>
                      <a:round/>
                      <a:headEnd type="none" w="med" len="med"/>
                      <a:tailEnd type="none" w="med" len="med"/>
                    </a:lnR>
                    <a:lnT w="38100" cap="flat" cmpd="sng" algn="ctr">
                      <a:solidFill>
                        <a:srgbClr val="99ACFF"/>
                      </a:solidFill>
                      <a:prstDash val="solid"/>
                      <a:round/>
                      <a:headEnd type="none" w="med" len="med"/>
                      <a:tailEnd type="none" w="med" len="med"/>
                    </a:lnT>
                    <a:lnB w="38100" cap="flat" cmpd="sng" algn="ctr">
                      <a:solidFill>
                        <a:srgbClr val="99ACFF"/>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2" name="TextBox 22"/>
          <p:cNvSpPr txBox="1"/>
          <p:nvPr/>
        </p:nvSpPr>
        <p:spPr>
          <a:xfrm>
            <a:off x="1268642" y="1278301"/>
            <a:ext cx="15990658" cy="1152361"/>
          </a:xfrm>
          <a:prstGeom prst="rect">
            <a:avLst/>
          </a:prstGeom>
        </p:spPr>
        <p:txBody>
          <a:bodyPr lIns="0" tIns="0" rIns="0" bIns="0" rtlCol="0" anchor="t">
            <a:spAutoFit/>
          </a:bodyPr>
          <a:lstStyle/>
          <a:p>
            <a:pPr algn="ctr">
              <a:lnSpc>
                <a:spcPts val="7061"/>
              </a:lnSpc>
            </a:pPr>
            <a:r>
              <a:rPr lang="en-US" sz="9946">
                <a:solidFill>
                  <a:srgbClr val="446497"/>
                </a:solidFill>
                <a:latin typeface="Bryndan Write"/>
                <a:ea typeface="Bryndan Write"/>
                <a:cs typeface="Bryndan Write"/>
                <a:sym typeface="Bryndan Write"/>
              </a:rPr>
              <a:t>Gross Motor Skills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760059"/>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aphicFrame>
        <p:nvGraphicFramePr>
          <p:cNvPr id="21" name="Table 21"/>
          <p:cNvGraphicFramePr>
            <a:graphicFrameLocks noGrp="1"/>
          </p:cNvGraphicFramePr>
          <p:nvPr/>
        </p:nvGraphicFramePr>
        <p:xfrm>
          <a:off x="1586004" y="2430662"/>
          <a:ext cx="15355934" cy="6560445"/>
        </p:xfrm>
        <a:graphic>
          <a:graphicData uri="http://schemas.openxmlformats.org/drawingml/2006/table">
            <a:tbl>
              <a:tblPr/>
              <a:tblGrid>
                <a:gridCol w="7442156">
                  <a:extLst>
                    <a:ext uri="{9D8B030D-6E8A-4147-A177-3AD203B41FA5}">
                      <a16:colId xmlns:a16="http://schemas.microsoft.com/office/drawing/2014/main" val="20000"/>
                    </a:ext>
                  </a:extLst>
                </a:gridCol>
                <a:gridCol w="7913778">
                  <a:extLst>
                    <a:ext uri="{9D8B030D-6E8A-4147-A177-3AD203B41FA5}">
                      <a16:colId xmlns:a16="http://schemas.microsoft.com/office/drawing/2014/main" val="20001"/>
                    </a:ext>
                  </a:extLst>
                </a:gridCol>
              </a:tblGrid>
              <a:tr h="1125586">
                <a:tc>
                  <a:txBody>
                    <a:bodyPr/>
                    <a:lstStyle/>
                    <a:p>
                      <a:pPr algn="l">
                        <a:lnSpc>
                          <a:spcPts val="4200"/>
                        </a:lnSpc>
                        <a:defRPr/>
                      </a:pPr>
                      <a:r>
                        <a:rPr lang="en-US" sz="3000" b="1">
                          <a:solidFill>
                            <a:srgbClr val="446497"/>
                          </a:solidFill>
                          <a:latin typeface="Canva Sans Bold"/>
                          <a:ea typeface="Canva Sans Bold"/>
                          <a:cs typeface="Canva Sans Bold"/>
                          <a:sym typeface="Canva Sans Bold"/>
                        </a:rPr>
                        <a:t>What school readiness looks like :</a:t>
                      </a:r>
                      <a:endParaRPr lang="en-US" sz="1100"/>
                    </a:p>
                  </a:txBody>
                  <a:tcPr marL="190500" marR="190500" marT="190500" marB="190500" anchor="ctr">
                    <a:lnL w="38100" cap="flat" cmpd="sng" algn="ctr">
                      <a:solidFill>
                        <a:srgbClr val="99ACFF"/>
                      </a:solidFill>
                      <a:prstDash val="solid"/>
                      <a:round/>
                      <a:headEnd type="none" w="med" len="med"/>
                      <a:tailEnd type="none" w="med" len="med"/>
                    </a:lnL>
                    <a:lnR w="38100" cap="flat" cmpd="sng" algn="ctr">
                      <a:solidFill>
                        <a:srgbClr val="99ACFF"/>
                      </a:solidFill>
                      <a:prstDash val="solid"/>
                      <a:round/>
                      <a:headEnd type="none" w="med" len="med"/>
                      <a:tailEnd type="none" w="med" len="med"/>
                    </a:lnR>
                    <a:lnT w="38100" cap="flat" cmpd="sng" algn="ctr">
                      <a:solidFill>
                        <a:srgbClr val="99ACFF"/>
                      </a:solidFill>
                      <a:prstDash val="solid"/>
                      <a:round/>
                      <a:headEnd type="none" w="med" len="med"/>
                      <a:tailEnd type="none" w="med" len="med"/>
                    </a:lnT>
                    <a:lnB w="38100" cap="flat" cmpd="sng" algn="ctr">
                      <a:solidFill>
                        <a:srgbClr val="99ACFF"/>
                      </a:solidFill>
                      <a:prstDash val="solid"/>
                      <a:round/>
                      <a:headEnd type="none" w="med" len="med"/>
                      <a:tailEnd type="none" w="med" len="med"/>
                    </a:lnB>
                    <a:solidFill>
                      <a:srgbClr val="CDD6FF"/>
                    </a:solidFill>
                  </a:tcPr>
                </a:tc>
                <a:tc>
                  <a:txBody>
                    <a:bodyPr/>
                    <a:lstStyle/>
                    <a:p>
                      <a:pPr algn="l">
                        <a:lnSpc>
                          <a:spcPts val="4200"/>
                        </a:lnSpc>
                        <a:defRPr/>
                      </a:pPr>
                      <a:r>
                        <a:rPr lang="en-US" sz="3000" b="1">
                          <a:solidFill>
                            <a:srgbClr val="446497"/>
                          </a:solidFill>
                          <a:latin typeface="Canva Sans Bold"/>
                          <a:ea typeface="Canva Sans Bold"/>
                          <a:cs typeface="Canva Sans Bold"/>
                          <a:sym typeface="Canva Sans Bold"/>
                        </a:rPr>
                        <a:t>What can you do :</a:t>
                      </a:r>
                      <a:endParaRPr lang="en-US" sz="1100"/>
                    </a:p>
                  </a:txBody>
                  <a:tcPr marL="190500" marR="190500" marT="190500" marB="190500" anchor="ctr">
                    <a:lnL w="38100" cap="flat" cmpd="sng" algn="ctr">
                      <a:solidFill>
                        <a:srgbClr val="99ACFF"/>
                      </a:solidFill>
                      <a:prstDash val="solid"/>
                      <a:round/>
                      <a:headEnd type="none" w="med" len="med"/>
                      <a:tailEnd type="none" w="med" len="med"/>
                    </a:lnL>
                    <a:lnR w="38100" cap="flat" cmpd="sng" algn="ctr">
                      <a:solidFill>
                        <a:srgbClr val="99ACFF"/>
                      </a:solidFill>
                      <a:prstDash val="solid"/>
                      <a:round/>
                      <a:headEnd type="none" w="med" len="med"/>
                      <a:tailEnd type="none" w="med" len="med"/>
                    </a:lnR>
                    <a:lnT w="38100" cap="flat" cmpd="sng" algn="ctr">
                      <a:solidFill>
                        <a:srgbClr val="99ACFF"/>
                      </a:solidFill>
                      <a:prstDash val="solid"/>
                      <a:round/>
                      <a:headEnd type="none" w="med" len="med"/>
                      <a:tailEnd type="none" w="med" len="med"/>
                    </a:lnT>
                    <a:lnB w="38100" cap="flat" cmpd="sng" algn="ctr">
                      <a:solidFill>
                        <a:srgbClr val="99ACFF"/>
                      </a:solidFill>
                      <a:prstDash val="solid"/>
                      <a:round/>
                      <a:headEnd type="none" w="med" len="med"/>
                      <a:tailEnd type="none" w="med" len="med"/>
                    </a:lnB>
                    <a:solidFill>
                      <a:srgbClr val="CDD6FF"/>
                    </a:solidFill>
                  </a:tcPr>
                </a:tc>
                <a:extLst>
                  <a:ext uri="{0D108BD9-81ED-4DB2-BD59-A6C34878D82A}">
                    <a16:rowId xmlns:a16="http://schemas.microsoft.com/office/drawing/2014/main" val="10000"/>
                  </a:ext>
                </a:extLst>
              </a:tr>
              <a:tr h="5434859">
                <a:tc>
                  <a:txBody>
                    <a:bodyPr/>
                    <a:lstStyle/>
                    <a:p>
                      <a:pPr marL="518160" lvl="1" indent="-259080" algn="l">
                        <a:lnSpc>
                          <a:spcPts val="3359"/>
                        </a:lnSpc>
                        <a:buFont typeface="Arial"/>
                        <a:buChar char="•"/>
                        <a:defRPr/>
                      </a:pPr>
                      <a:r>
                        <a:rPr lang="en-US" sz="2400">
                          <a:solidFill>
                            <a:srgbClr val="446497"/>
                          </a:solidFill>
                          <a:latin typeface="Canva Sans"/>
                          <a:ea typeface="Canva Sans"/>
                          <a:cs typeface="Canva Sans"/>
                          <a:sym typeface="Canva Sans"/>
                        </a:rPr>
                        <a:t>Holding a pencil and being willing to have a go at making marks </a:t>
                      </a:r>
                      <a:endParaRPr lang="en-US" sz="1100"/>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Use a knife and fork to eat </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Drink out of an open cup </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Do up their coat  - zip</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Working on buttoning </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Using scissors to snip paper </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Playing with small construction such as Duplo and Lego</a:t>
                      </a:r>
                    </a:p>
                    <a:p>
                      <a:pPr algn="l">
                        <a:lnSpc>
                          <a:spcPts val="3359"/>
                        </a:lnSpc>
                      </a:pPr>
                      <a:endParaRPr lang="en-US" sz="2400">
                        <a:solidFill>
                          <a:srgbClr val="446497"/>
                        </a:solidFill>
                        <a:latin typeface="Canva Sans"/>
                        <a:ea typeface="Canva Sans"/>
                        <a:cs typeface="Canva Sans"/>
                        <a:sym typeface="Canva Sans"/>
                      </a:endParaRPr>
                    </a:p>
                  </a:txBody>
                  <a:tcPr marL="190500" marR="190500" marT="190500" marB="190500" anchor="ctr">
                    <a:lnL w="38100" cap="flat" cmpd="sng" algn="ctr">
                      <a:solidFill>
                        <a:srgbClr val="99ACFF"/>
                      </a:solidFill>
                      <a:prstDash val="solid"/>
                      <a:round/>
                      <a:headEnd type="none" w="med" len="med"/>
                      <a:tailEnd type="none" w="med" len="med"/>
                    </a:lnL>
                    <a:lnR w="38100" cap="flat" cmpd="sng" algn="ctr">
                      <a:solidFill>
                        <a:srgbClr val="99ACFF"/>
                      </a:solidFill>
                      <a:prstDash val="solid"/>
                      <a:round/>
                      <a:headEnd type="none" w="med" len="med"/>
                      <a:tailEnd type="none" w="med" len="med"/>
                    </a:lnR>
                    <a:lnT w="38100" cap="flat" cmpd="sng" algn="ctr">
                      <a:solidFill>
                        <a:srgbClr val="99ACFF"/>
                      </a:solidFill>
                      <a:prstDash val="solid"/>
                      <a:round/>
                      <a:headEnd type="none" w="med" len="med"/>
                      <a:tailEnd type="none" w="med" len="med"/>
                    </a:lnT>
                    <a:lnB w="38100" cap="flat" cmpd="sng" algn="ctr">
                      <a:solidFill>
                        <a:srgbClr val="99ACFF"/>
                      </a:solidFill>
                      <a:prstDash val="solid"/>
                      <a:round/>
                      <a:headEnd type="none" w="med" len="med"/>
                      <a:tailEnd type="none" w="med" len="med"/>
                    </a:lnB>
                  </a:tcPr>
                </a:tc>
                <a:tc>
                  <a:txBody>
                    <a:bodyPr/>
                    <a:lstStyle/>
                    <a:p>
                      <a:pPr marL="518160" lvl="1" indent="-259080" algn="l">
                        <a:lnSpc>
                          <a:spcPts val="3359"/>
                        </a:lnSpc>
                        <a:buFont typeface="Arial"/>
                        <a:buChar char="•"/>
                        <a:defRPr/>
                      </a:pPr>
                      <a:r>
                        <a:rPr lang="en-US" sz="2400">
                          <a:solidFill>
                            <a:srgbClr val="446497"/>
                          </a:solidFill>
                          <a:latin typeface="Canva Sans"/>
                          <a:ea typeface="Canva Sans"/>
                          <a:cs typeface="Canva Sans"/>
                          <a:sym typeface="Canva Sans"/>
                        </a:rPr>
                        <a:t>Praise writing, mark making, colouring</a:t>
                      </a:r>
                      <a:endParaRPr lang="en-US" sz="1100"/>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Pegging washing on the line </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Scrunching up paper </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Practise drinking from an open cup </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Allow children to have a go at cutting up soft foods independently </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Buy age appropriate scissors </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Allowing children to snip paper</a:t>
                      </a:r>
                    </a:p>
                    <a:p>
                      <a:pPr algn="l">
                        <a:lnSpc>
                          <a:spcPts val="3359"/>
                        </a:lnSpc>
                      </a:pPr>
                      <a:endParaRPr lang="en-US" sz="2400">
                        <a:solidFill>
                          <a:srgbClr val="446497"/>
                        </a:solidFill>
                        <a:latin typeface="Canva Sans"/>
                        <a:ea typeface="Canva Sans"/>
                        <a:cs typeface="Canva Sans"/>
                        <a:sym typeface="Canva Sans"/>
                      </a:endParaRPr>
                    </a:p>
                  </a:txBody>
                  <a:tcPr marL="190500" marR="190500" marT="190500" marB="190500" anchor="ctr">
                    <a:lnL w="38100" cap="flat" cmpd="sng" algn="ctr">
                      <a:solidFill>
                        <a:srgbClr val="99ACFF"/>
                      </a:solidFill>
                      <a:prstDash val="solid"/>
                      <a:round/>
                      <a:headEnd type="none" w="med" len="med"/>
                      <a:tailEnd type="none" w="med" len="med"/>
                    </a:lnL>
                    <a:lnR w="38100" cap="flat" cmpd="sng" algn="ctr">
                      <a:solidFill>
                        <a:srgbClr val="99ACFF"/>
                      </a:solidFill>
                      <a:prstDash val="solid"/>
                      <a:round/>
                      <a:headEnd type="none" w="med" len="med"/>
                      <a:tailEnd type="none" w="med" len="med"/>
                    </a:lnR>
                    <a:lnT w="38100" cap="flat" cmpd="sng" algn="ctr">
                      <a:solidFill>
                        <a:srgbClr val="99ACFF"/>
                      </a:solidFill>
                      <a:prstDash val="solid"/>
                      <a:round/>
                      <a:headEnd type="none" w="med" len="med"/>
                      <a:tailEnd type="none" w="med" len="med"/>
                    </a:lnT>
                    <a:lnB w="38100" cap="flat" cmpd="sng" algn="ctr">
                      <a:solidFill>
                        <a:srgbClr val="99ACFF"/>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2" name="TextBox 22"/>
          <p:cNvSpPr txBox="1"/>
          <p:nvPr/>
        </p:nvSpPr>
        <p:spPr>
          <a:xfrm>
            <a:off x="1268642" y="1278301"/>
            <a:ext cx="15990658" cy="1152361"/>
          </a:xfrm>
          <a:prstGeom prst="rect">
            <a:avLst/>
          </a:prstGeom>
        </p:spPr>
        <p:txBody>
          <a:bodyPr lIns="0" tIns="0" rIns="0" bIns="0" rtlCol="0" anchor="t">
            <a:spAutoFit/>
          </a:bodyPr>
          <a:lstStyle/>
          <a:p>
            <a:pPr algn="ctr">
              <a:lnSpc>
                <a:spcPts val="7061"/>
              </a:lnSpc>
            </a:pPr>
            <a:r>
              <a:rPr lang="en-US" sz="9946">
                <a:solidFill>
                  <a:srgbClr val="446497"/>
                </a:solidFill>
                <a:latin typeface="Bryndan Write"/>
                <a:ea typeface="Bryndan Write"/>
                <a:cs typeface="Bryndan Write"/>
                <a:sym typeface="Bryndan Write"/>
              </a:rPr>
              <a:t>Fine Motor Skills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760059"/>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aphicFrame>
        <p:nvGraphicFramePr>
          <p:cNvPr id="21" name="Table 21"/>
          <p:cNvGraphicFramePr>
            <a:graphicFrameLocks noGrp="1"/>
          </p:cNvGraphicFramePr>
          <p:nvPr/>
        </p:nvGraphicFramePr>
        <p:xfrm>
          <a:off x="1527391" y="2274370"/>
          <a:ext cx="15355934" cy="7953185"/>
        </p:xfrm>
        <a:graphic>
          <a:graphicData uri="http://schemas.openxmlformats.org/drawingml/2006/table">
            <a:tbl>
              <a:tblPr/>
              <a:tblGrid>
                <a:gridCol w="7442156">
                  <a:extLst>
                    <a:ext uri="{9D8B030D-6E8A-4147-A177-3AD203B41FA5}">
                      <a16:colId xmlns:a16="http://schemas.microsoft.com/office/drawing/2014/main" val="20000"/>
                    </a:ext>
                  </a:extLst>
                </a:gridCol>
                <a:gridCol w="7913778">
                  <a:extLst>
                    <a:ext uri="{9D8B030D-6E8A-4147-A177-3AD203B41FA5}">
                      <a16:colId xmlns:a16="http://schemas.microsoft.com/office/drawing/2014/main" val="20001"/>
                    </a:ext>
                  </a:extLst>
                </a:gridCol>
              </a:tblGrid>
              <a:tr h="1124458">
                <a:tc>
                  <a:txBody>
                    <a:bodyPr/>
                    <a:lstStyle/>
                    <a:p>
                      <a:pPr algn="l">
                        <a:lnSpc>
                          <a:spcPts val="4200"/>
                        </a:lnSpc>
                        <a:defRPr/>
                      </a:pPr>
                      <a:r>
                        <a:rPr lang="en-US" sz="3000" b="1">
                          <a:solidFill>
                            <a:srgbClr val="446497"/>
                          </a:solidFill>
                          <a:latin typeface="Canva Sans Bold"/>
                          <a:ea typeface="Canva Sans Bold"/>
                          <a:cs typeface="Canva Sans Bold"/>
                          <a:sym typeface="Canva Sans Bold"/>
                        </a:rPr>
                        <a:t>What school readiness looks like :</a:t>
                      </a:r>
                      <a:endParaRPr lang="en-US" sz="1100"/>
                    </a:p>
                  </a:txBody>
                  <a:tcPr marL="190500" marR="190500" marT="190500" marB="190500" anchor="ctr">
                    <a:lnL w="38100" cap="flat" cmpd="sng" algn="ctr">
                      <a:solidFill>
                        <a:srgbClr val="99ACFF"/>
                      </a:solidFill>
                      <a:prstDash val="solid"/>
                      <a:round/>
                      <a:headEnd type="none" w="med" len="med"/>
                      <a:tailEnd type="none" w="med" len="med"/>
                    </a:lnL>
                    <a:lnR w="38100" cap="flat" cmpd="sng" algn="ctr">
                      <a:solidFill>
                        <a:srgbClr val="99ACFF"/>
                      </a:solidFill>
                      <a:prstDash val="solid"/>
                      <a:round/>
                      <a:headEnd type="none" w="med" len="med"/>
                      <a:tailEnd type="none" w="med" len="med"/>
                    </a:lnR>
                    <a:lnT w="38100" cap="flat" cmpd="sng" algn="ctr">
                      <a:solidFill>
                        <a:srgbClr val="99ACFF"/>
                      </a:solidFill>
                      <a:prstDash val="solid"/>
                      <a:round/>
                      <a:headEnd type="none" w="med" len="med"/>
                      <a:tailEnd type="none" w="med" len="med"/>
                    </a:lnT>
                    <a:lnB w="38100" cap="flat" cmpd="sng" algn="ctr">
                      <a:solidFill>
                        <a:srgbClr val="99ACFF"/>
                      </a:solidFill>
                      <a:prstDash val="solid"/>
                      <a:round/>
                      <a:headEnd type="none" w="med" len="med"/>
                      <a:tailEnd type="none" w="med" len="med"/>
                    </a:lnB>
                    <a:solidFill>
                      <a:srgbClr val="CDD6FF"/>
                    </a:solidFill>
                  </a:tcPr>
                </a:tc>
                <a:tc>
                  <a:txBody>
                    <a:bodyPr/>
                    <a:lstStyle/>
                    <a:p>
                      <a:pPr algn="l">
                        <a:lnSpc>
                          <a:spcPts val="4200"/>
                        </a:lnSpc>
                        <a:defRPr/>
                      </a:pPr>
                      <a:r>
                        <a:rPr lang="en-US" sz="3000" b="1">
                          <a:solidFill>
                            <a:srgbClr val="446497"/>
                          </a:solidFill>
                          <a:latin typeface="Canva Sans Bold"/>
                          <a:ea typeface="Canva Sans Bold"/>
                          <a:cs typeface="Canva Sans Bold"/>
                          <a:sym typeface="Canva Sans Bold"/>
                        </a:rPr>
                        <a:t>What can you do :</a:t>
                      </a:r>
                      <a:endParaRPr lang="en-US" sz="1100"/>
                    </a:p>
                  </a:txBody>
                  <a:tcPr marL="190500" marR="190500" marT="190500" marB="190500" anchor="ctr">
                    <a:lnL w="38100" cap="flat" cmpd="sng" algn="ctr">
                      <a:solidFill>
                        <a:srgbClr val="99ACFF"/>
                      </a:solidFill>
                      <a:prstDash val="solid"/>
                      <a:round/>
                      <a:headEnd type="none" w="med" len="med"/>
                      <a:tailEnd type="none" w="med" len="med"/>
                    </a:lnL>
                    <a:lnR w="38100" cap="flat" cmpd="sng" algn="ctr">
                      <a:solidFill>
                        <a:srgbClr val="99ACFF"/>
                      </a:solidFill>
                      <a:prstDash val="solid"/>
                      <a:round/>
                      <a:headEnd type="none" w="med" len="med"/>
                      <a:tailEnd type="none" w="med" len="med"/>
                    </a:lnR>
                    <a:lnT w="38100" cap="flat" cmpd="sng" algn="ctr">
                      <a:solidFill>
                        <a:srgbClr val="99ACFF"/>
                      </a:solidFill>
                      <a:prstDash val="solid"/>
                      <a:round/>
                      <a:headEnd type="none" w="med" len="med"/>
                      <a:tailEnd type="none" w="med" len="med"/>
                    </a:lnT>
                    <a:lnB w="38100" cap="flat" cmpd="sng" algn="ctr">
                      <a:solidFill>
                        <a:srgbClr val="99ACFF"/>
                      </a:solidFill>
                      <a:prstDash val="solid"/>
                      <a:round/>
                      <a:headEnd type="none" w="med" len="med"/>
                      <a:tailEnd type="none" w="med" len="med"/>
                    </a:lnB>
                    <a:solidFill>
                      <a:srgbClr val="CDD6FF"/>
                    </a:solidFill>
                  </a:tcPr>
                </a:tc>
                <a:extLst>
                  <a:ext uri="{0D108BD9-81ED-4DB2-BD59-A6C34878D82A}">
                    <a16:rowId xmlns:a16="http://schemas.microsoft.com/office/drawing/2014/main" val="10000"/>
                  </a:ext>
                </a:extLst>
              </a:tr>
              <a:tr h="6795441">
                <a:tc>
                  <a:txBody>
                    <a:bodyPr/>
                    <a:lstStyle/>
                    <a:p>
                      <a:pPr marL="518160" lvl="1" indent="-259080" algn="l">
                        <a:lnSpc>
                          <a:spcPts val="3359"/>
                        </a:lnSpc>
                        <a:buFont typeface="Arial"/>
                        <a:buChar char="•"/>
                        <a:defRPr/>
                      </a:pPr>
                      <a:r>
                        <a:rPr lang="en-US" sz="2400">
                          <a:solidFill>
                            <a:srgbClr val="446497"/>
                          </a:solidFill>
                          <a:latin typeface="Canva Sans"/>
                          <a:ea typeface="Canva Sans"/>
                          <a:cs typeface="Canva Sans"/>
                          <a:sym typeface="Canva Sans"/>
                        </a:rPr>
                        <a:t>Talking about pictures</a:t>
                      </a:r>
                      <a:endParaRPr lang="en-US" sz="1100"/>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Knowing how to hold and open a book</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Being respectful with books </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Turning the pages of the story </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Talking about what they can see in the pictures</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Knowing the difference between pictures and words </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Knowing familiar stories and having favourites </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Being able to join in with repeated refrains from favourite or familiar stories </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Know the first sound of their name </a:t>
                      </a:r>
                    </a:p>
                    <a:p>
                      <a:pPr marL="518160" lvl="1" indent="-259080" algn="l">
                        <a:lnSpc>
                          <a:spcPts val="3359"/>
                        </a:lnSpc>
                        <a:buFont typeface="Arial"/>
                        <a:buChar char="•"/>
                      </a:pPr>
                      <a:r>
                        <a:rPr lang="en-US" sz="2400">
                          <a:solidFill>
                            <a:srgbClr val="446497"/>
                          </a:solidFill>
                          <a:latin typeface="Canva Sans"/>
                          <a:ea typeface="Canva Sans"/>
                          <a:cs typeface="Canva Sans"/>
                          <a:sym typeface="Canva Sans"/>
                        </a:rPr>
                        <a:t>Recognise their name when its written down</a:t>
                      </a:r>
                    </a:p>
                    <a:p>
                      <a:pPr algn="l">
                        <a:lnSpc>
                          <a:spcPts val="3359"/>
                        </a:lnSpc>
                      </a:pPr>
                      <a:endParaRPr lang="en-US" sz="2400">
                        <a:solidFill>
                          <a:srgbClr val="446497"/>
                        </a:solidFill>
                        <a:latin typeface="Canva Sans"/>
                        <a:ea typeface="Canva Sans"/>
                        <a:cs typeface="Canva Sans"/>
                        <a:sym typeface="Canva Sans"/>
                      </a:endParaRPr>
                    </a:p>
                  </a:txBody>
                  <a:tcPr marL="190500" marR="190500" marT="190500" marB="190500" anchor="ctr">
                    <a:lnL w="38100" cap="flat" cmpd="sng" algn="ctr">
                      <a:solidFill>
                        <a:srgbClr val="99ACFF"/>
                      </a:solidFill>
                      <a:prstDash val="solid"/>
                      <a:round/>
                      <a:headEnd type="none" w="med" len="med"/>
                      <a:tailEnd type="none" w="med" len="med"/>
                    </a:lnL>
                    <a:lnR w="38100" cap="flat" cmpd="sng" algn="ctr">
                      <a:solidFill>
                        <a:srgbClr val="99ACFF"/>
                      </a:solidFill>
                      <a:prstDash val="solid"/>
                      <a:round/>
                      <a:headEnd type="none" w="med" len="med"/>
                      <a:tailEnd type="none" w="med" len="med"/>
                    </a:lnR>
                    <a:lnT w="38100" cap="flat" cmpd="sng" algn="ctr">
                      <a:solidFill>
                        <a:srgbClr val="99ACFF"/>
                      </a:solidFill>
                      <a:prstDash val="solid"/>
                      <a:round/>
                      <a:headEnd type="none" w="med" len="med"/>
                      <a:tailEnd type="none" w="med" len="med"/>
                    </a:lnT>
                    <a:lnB w="38100" cap="flat" cmpd="sng" algn="ctr">
                      <a:solidFill>
                        <a:srgbClr val="99ACFF"/>
                      </a:solidFill>
                      <a:prstDash val="solid"/>
                      <a:round/>
                      <a:headEnd type="none" w="med" len="med"/>
                      <a:tailEnd type="none" w="med" len="med"/>
                    </a:lnB>
                  </a:tcPr>
                </a:tc>
                <a:tc>
                  <a:txBody>
                    <a:bodyPr/>
                    <a:lstStyle/>
                    <a:p>
                      <a:pPr marL="518160" lvl="1" indent="-259080" algn="l">
                        <a:lnSpc>
                          <a:spcPts val="3359"/>
                        </a:lnSpc>
                        <a:buFont typeface="Arial"/>
                        <a:buChar char="•"/>
                        <a:defRPr/>
                      </a:pPr>
                      <a:r>
                        <a:rPr lang="en-US" sz="2400" dirty="0">
                          <a:solidFill>
                            <a:srgbClr val="446497"/>
                          </a:solidFill>
                          <a:latin typeface="Canva Sans"/>
                          <a:ea typeface="Canva Sans"/>
                          <a:cs typeface="Canva Sans"/>
                          <a:sym typeface="Canva Sans"/>
                        </a:rPr>
                        <a:t>Visiting the local library</a:t>
                      </a:r>
                      <a:endParaRPr lang="en-US" sz="1100" dirty="0"/>
                    </a:p>
                    <a:p>
                      <a:pPr marL="518160" lvl="1" indent="-259080" algn="l">
                        <a:lnSpc>
                          <a:spcPts val="3359"/>
                        </a:lnSpc>
                        <a:buFont typeface="Arial"/>
                        <a:buChar char="•"/>
                      </a:pPr>
                      <a:r>
                        <a:rPr lang="en-US" sz="2400" dirty="0">
                          <a:solidFill>
                            <a:srgbClr val="446497"/>
                          </a:solidFill>
                          <a:latin typeface="Canva Sans"/>
                          <a:ea typeface="Canva Sans"/>
                          <a:cs typeface="Canva Sans"/>
                          <a:sym typeface="Canva Sans"/>
                        </a:rPr>
                        <a:t>Reading in front of your children to show that reading can be a passion</a:t>
                      </a:r>
                    </a:p>
                    <a:p>
                      <a:pPr marL="518160" lvl="1" indent="-259080" algn="l">
                        <a:lnSpc>
                          <a:spcPts val="3359"/>
                        </a:lnSpc>
                        <a:buFont typeface="Arial"/>
                        <a:buChar char="•"/>
                      </a:pPr>
                      <a:r>
                        <a:rPr lang="en-US" sz="2400" dirty="0">
                          <a:solidFill>
                            <a:srgbClr val="446497"/>
                          </a:solidFill>
                          <a:latin typeface="Canva Sans"/>
                          <a:ea typeface="Canva Sans"/>
                          <a:cs typeface="Canva Sans"/>
                          <a:sym typeface="Canva Sans"/>
                        </a:rPr>
                        <a:t>Reading signs and labels to your children</a:t>
                      </a:r>
                    </a:p>
                    <a:p>
                      <a:pPr marL="518160" lvl="1" indent="-259080" algn="l">
                        <a:lnSpc>
                          <a:spcPts val="3359"/>
                        </a:lnSpc>
                        <a:buFont typeface="Arial"/>
                        <a:buChar char="•"/>
                      </a:pPr>
                      <a:r>
                        <a:rPr lang="en-US" sz="2400" dirty="0">
                          <a:solidFill>
                            <a:srgbClr val="446497"/>
                          </a:solidFill>
                          <a:latin typeface="Canva Sans"/>
                          <a:ea typeface="Canva Sans"/>
                          <a:cs typeface="Canva Sans"/>
                          <a:sym typeface="Canva Sans"/>
                        </a:rPr>
                        <a:t>Read to your child every day</a:t>
                      </a:r>
                    </a:p>
                    <a:p>
                      <a:pPr marL="518160" lvl="1" indent="-259080" algn="l">
                        <a:lnSpc>
                          <a:spcPts val="3359"/>
                        </a:lnSpc>
                        <a:buFont typeface="Arial"/>
                        <a:buChar char="•"/>
                      </a:pPr>
                      <a:r>
                        <a:rPr lang="en-US" sz="2400" dirty="0">
                          <a:solidFill>
                            <a:srgbClr val="446497"/>
                          </a:solidFill>
                          <a:latin typeface="Canva Sans"/>
                          <a:ea typeface="Canva Sans"/>
                          <a:cs typeface="Canva Sans"/>
                          <a:sym typeface="Canva Sans"/>
                        </a:rPr>
                        <a:t>Read familiar stories so children become familiar with language patterns </a:t>
                      </a:r>
                    </a:p>
                    <a:p>
                      <a:pPr marL="518160" lvl="1" indent="-259080" algn="l">
                        <a:lnSpc>
                          <a:spcPts val="3359"/>
                        </a:lnSpc>
                        <a:buFont typeface="Arial"/>
                        <a:buChar char="•"/>
                      </a:pPr>
                      <a:r>
                        <a:rPr lang="en-US" sz="2400" dirty="0">
                          <a:solidFill>
                            <a:srgbClr val="446497"/>
                          </a:solidFill>
                          <a:latin typeface="Canva Sans"/>
                          <a:ea typeface="Canva Sans"/>
                          <a:cs typeface="Canva Sans"/>
                          <a:sym typeface="Canva Sans"/>
                        </a:rPr>
                        <a:t>show children different contexts for reading e.g. recipe books, birthday cards, etc. </a:t>
                      </a:r>
                    </a:p>
                    <a:p>
                      <a:pPr marL="518160" lvl="1" indent="-259080" algn="l">
                        <a:lnSpc>
                          <a:spcPts val="3359"/>
                        </a:lnSpc>
                        <a:buFont typeface="Arial"/>
                        <a:buChar char="•"/>
                      </a:pPr>
                      <a:r>
                        <a:rPr lang="en-US" sz="2400" dirty="0">
                          <a:solidFill>
                            <a:srgbClr val="446497"/>
                          </a:solidFill>
                          <a:latin typeface="Canva Sans"/>
                          <a:ea typeface="Canva Sans"/>
                          <a:cs typeface="Canva Sans"/>
                          <a:sym typeface="Canva Sans"/>
                        </a:rPr>
                        <a:t>Have a reading routine e.g. bedtime story</a:t>
                      </a:r>
                    </a:p>
                  </a:txBody>
                  <a:tcPr marL="190500" marR="190500" marT="190500" marB="190500" anchor="ctr">
                    <a:lnL w="38100" cap="flat" cmpd="sng" algn="ctr">
                      <a:solidFill>
                        <a:srgbClr val="99ACFF"/>
                      </a:solidFill>
                      <a:prstDash val="solid"/>
                      <a:round/>
                      <a:headEnd type="none" w="med" len="med"/>
                      <a:tailEnd type="none" w="med" len="med"/>
                    </a:lnL>
                    <a:lnR w="38100" cap="flat" cmpd="sng" algn="ctr">
                      <a:solidFill>
                        <a:srgbClr val="99ACFF"/>
                      </a:solidFill>
                      <a:prstDash val="solid"/>
                      <a:round/>
                      <a:headEnd type="none" w="med" len="med"/>
                      <a:tailEnd type="none" w="med" len="med"/>
                    </a:lnR>
                    <a:lnT w="38100" cap="flat" cmpd="sng" algn="ctr">
                      <a:solidFill>
                        <a:srgbClr val="99ACFF"/>
                      </a:solidFill>
                      <a:prstDash val="solid"/>
                      <a:round/>
                      <a:headEnd type="none" w="med" len="med"/>
                      <a:tailEnd type="none" w="med" len="med"/>
                    </a:lnT>
                    <a:lnB w="38100" cap="flat" cmpd="sng" algn="ctr">
                      <a:solidFill>
                        <a:srgbClr val="99ACFF"/>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2" name="TextBox 22"/>
          <p:cNvSpPr txBox="1"/>
          <p:nvPr/>
        </p:nvSpPr>
        <p:spPr>
          <a:xfrm>
            <a:off x="1210029" y="1122009"/>
            <a:ext cx="15990658" cy="1152361"/>
          </a:xfrm>
          <a:prstGeom prst="rect">
            <a:avLst/>
          </a:prstGeom>
        </p:spPr>
        <p:txBody>
          <a:bodyPr lIns="0" tIns="0" rIns="0" bIns="0" rtlCol="0" anchor="t">
            <a:spAutoFit/>
          </a:bodyPr>
          <a:lstStyle/>
          <a:p>
            <a:pPr algn="ctr">
              <a:lnSpc>
                <a:spcPts val="7061"/>
              </a:lnSpc>
            </a:pPr>
            <a:r>
              <a:rPr lang="en-US" sz="9946">
                <a:solidFill>
                  <a:srgbClr val="446497"/>
                </a:solidFill>
                <a:latin typeface="Bryndan Write"/>
                <a:ea typeface="Bryndan Write"/>
                <a:cs typeface="Bryndan Write"/>
                <a:sym typeface="Bryndan Write"/>
              </a:rPr>
              <a:t>Reading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1D3E9"/>
        </a:solidFill>
        <a:effectLst/>
      </p:bgPr>
    </p:bg>
    <p:spTree>
      <p:nvGrpSpPr>
        <p:cNvPr id="1" name=""/>
        <p:cNvGrpSpPr/>
        <p:nvPr/>
      </p:nvGrpSpPr>
      <p:grpSpPr>
        <a:xfrm>
          <a:off x="0" y="0"/>
          <a:ext cx="0" cy="0"/>
          <a:chOff x="0" y="0"/>
          <a:chExt cx="0" cy="0"/>
        </a:xfrm>
      </p:grpSpPr>
      <p:sp>
        <p:nvSpPr>
          <p:cNvPr id="2" name="Freeform 2"/>
          <p:cNvSpPr/>
          <p:nvPr/>
        </p:nvSpPr>
        <p:spPr>
          <a:xfrm>
            <a:off x="-4624421" y="-3009940"/>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4278178">
            <a:off x="-1838303" y="-1753558"/>
            <a:ext cx="4091634" cy="4114800"/>
          </a:xfrm>
          <a:custGeom>
            <a:avLst/>
            <a:gdLst/>
            <a:ahLst/>
            <a:cxnLst/>
            <a:rect l="l" t="t" r="r" b="b"/>
            <a:pathLst>
              <a:path w="4091634" h="4114800">
                <a:moveTo>
                  <a:pt x="0" y="0"/>
                </a:moveTo>
                <a:lnTo>
                  <a:pt x="4091635" y="0"/>
                </a:lnTo>
                <a:lnTo>
                  <a:pt x="40916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736066" y="7679255"/>
            <a:ext cx="12651359" cy="9949883"/>
          </a:xfrm>
          <a:custGeom>
            <a:avLst/>
            <a:gdLst/>
            <a:ahLst/>
            <a:cxnLst/>
            <a:rect l="l" t="t" r="r" b="b"/>
            <a:pathLst>
              <a:path w="12651359" h="9949883">
                <a:moveTo>
                  <a:pt x="0" y="0"/>
                </a:moveTo>
                <a:lnTo>
                  <a:pt x="12651359" y="0"/>
                </a:lnTo>
                <a:lnTo>
                  <a:pt x="12651359" y="9949883"/>
                </a:lnTo>
                <a:lnTo>
                  <a:pt x="0" y="9949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4278178">
            <a:off x="8848796" y="8730950"/>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0432978" y="-6448498"/>
            <a:ext cx="12651359" cy="9949883"/>
          </a:xfrm>
          <a:custGeom>
            <a:avLst/>
            <a:gdLst/>
            <a:ahLst/>
            <a:cxnLst/>
            <a:rect l="l" t="t" r="r" b="b"/>
            <a:pathLst>
              <a:path w="12651359" h="9949883">
                <a:moveTo>
                  <a:pt x="0" y="0"/>
                </a:moveTo>
                <a:lnTo>
                  <a:pt x="12651359" y="0"/>
                </a:lnTo>
                <a:lnTo>
                  <a:pt x="12651359" y="9949882"/>
                </a:lnTo>
                <a:lnTo>
                  <a:pt x="0" y="9949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4278178">
            <a:off x="15011376" y="-2889401"/>
            <a:ext cx="4091634" cy="4114800"/>
          </a:xfrm>
          <a:custGeom>
            <a:avLst/>
            <a:gdLst/>
            <a:ahLst/>
            <a:cxnLst/>
            <a:rect l="l" t="t" r="r" b="b"/>
            <a:pathLst>
              <a:path w="4091634" h="4114800">
                <a:moveTo>
                  <a:pt x="0" y="0"/>
                </a:moveTo>
                <a:lnTo>
                  <a:pt x="4091634" y="0"/>
                </a:lnTo>
                <a:lnTo>
                  <a:pt x="409163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3170130" y="-1338497"/>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3029899" y="9258300"/>
            <a:ext cx="3086680" cy="2676994"/>
          </a:xfrm>
          <a:custGeom>
            <a:avLst/>
            <a:gdLst/>
            <a:ahLst/>
            <a:cxnLst/>
            <a:rect l="l" t="t" r="r" b="b"/>
            <a:pathLst>
              <a:path w="3086680" h="2676994">
                <a:moveTo>
                  <a:pt x="0" y="0"/>
                </a:moveTo>
                <a:lnTo>
                  <a:pt x="3086680" y="0"/>
                </a:lnTo>
                <a:lnTo>
                  <a:pt x="3086680"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671977" y="0"/>
            <a:ext cx="3086680" cy="2676994"/>
          </a:xfrm>
          <a:custGeom>
            <a:avLst/>
            <a:gdLst/>
            <a:ahLst/>
            <a:cxnLst/>
            <a:rect l="l" t="t" r="r" b="b"/>
            <a:pathLst>
              <a:path w="3086680" h="2676994">
                <a:moveTo>
                  <a:pt x="0" y="0"/>
                </a:moveTo>
                <a:lnTo>
                  <a:pt x="3086681" y="0"/>
                </a:lnTo>
                <a:lnTo>
                  <a:pt x="3086681" y="2676994"/>
                </a:lnTo>
                <a:lnTo>
                  <a:pt x="0" y="26769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12447524" y="8539397"/>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5000" y="2430662"/>
            <a:ext cx="2005030" cy="4114800"/>
          </a:xfrm>
          <a:custGeom>
            <a:avLst/>
            <a:gdLst/>
            <a:ahLst/>
            <a:cxnLst/>
            <a:rect l="l" t="t" r="r" b="b"/>
            <a:pathLst>
              <a:path w="2005030" h="4114800">
                <a:moveTo>
                  <a:pt x="0" y="0"/>
                </a:moveTo>
                <a:lnTo>
                  <a:pt x="2005029" y="0"/>
                </a:lnTo>
                <a:lnTo>
                  <a:pt x="200502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1963021" y="-2057400"/>
            <a:ext cx="2005030" cy="4114800"/>
          </a:xfrm>
          <a:custGeom>
            <a:avLst/>
            <a:gdLst/>
            <a:ahLst/>
            <a:cxnLst/>
            <a:rect l="l" t="t" r="r" b="b"/>
            <a:pathLst>
              <a:path w="2005030" h="4114800">
                <a:moveTo>
                  <a:pt x="0" y="0"/>
                </a:moveTo>
                <a:lnTo>
                  <a:pt x="2005030" y="0"/>
                </a:lnTo>
                <a:lnTo>
                  <a:pt x="20050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a:off x="904653" y="866574"/>
            <a:ext cx="16478694" cy="8766882"/>
            <a:chOff x="0" y="0"/>
            <a:chExt cx="4340068" cy="2308973"/>
          </a:xfrm>
        </p:grpSpPr>
        <p:sp>
          <p:nvSpPr>
            <p:cNvPr id="15" name="Freeform 15"/>
            <p:cNvSpPr/>
            <p:nvPr/>
          </p:nvSpPr>
          <p:spPr>
            <a:xfrm>
              <a:off x="0" y="0"/>
              <a:ext cx="4340068" cy="2308973"/>
            </a:xfrm>
            <a:custGeom>
              <a:avLst/>
              <a:gdLst/>
              <a:ahLst/>
              <a:cxnLst/>
              <a:rect l="l" t="t" r="r" b="b"/>
              <a:pathLst>
                <a:path w="4340068" h="2308973">
                  <a:moveTo>
                    <a:pt x="13155" y="0"/>
                  </a:moveTo>
                  <a:lnTo>
                    <a:pt x="4326913" y="0"/>
                  </a:lnTo>
                  <a:cubicBezTo>
                    <a:pt x="4334178" y="0"/>
                    <a:pt x="4340068" y="5890"/>
                    <a:pt x="4340068" y="13155"/>
                  </a:cubicBezTo>
                  <a:lnTo>
                    <a:pt x="4340068" y="2295818"/>
                  </a:lnTo>
                  <a:cubicBezTo>
                    <a:pt x="4340068" y="2303083"/>
                    <a:pt x="4334178" y="2308973"/>
                    <a:pt x="4326913" y="2308973"/>
                  </a:cubicBezTo>
                  <a:lnTo>
                    <a:pt x="13155" y="2308973"/>
                  </a:lnTo>
                  <a:cubicBezTo>
                    <a:pt x="5890" y="2308973"/>
                    <a:pt x="0" y="2303083"/>
                    <a:pt x="0" y="2295818"/>
                  </a:cubicBezTo>
                  <a:lnTo>
                    <a:pt x="0" y="13155"/>
                  </a:lnTo>
                  <a:cubicBezTo>
                    <a:pt x="0" y="5890"/>
                    <a:pt x="5890" y="0"/>
                    <a:pt x="13155" y="0"/>
                  </a:cubicBezTo>
                  <a:close/>
                </a:path>
              </a:pathLst>
            </a:custGeom>
            <a:solidFill>
              <a:srgbClr val="FFFFFF">
                <a:alpha val="84706"/>
              </a:srgbClr>
            </a:solidFill>
          </p:spPr>
        </p:sp>
        <p:sp>
          <p:nvSpPr>
            <p:cNvPr id="16" name="TextBox 16"/>
            <p:cNvSpPr txBox="1"/>
            <p:nvPr/>
          </p:nvSpPr>
          <p:spPr>
            <a:xfrm>
              <a:off x="0" y="-38100"/>
              <a:ext cx="4340068" cy="2347073"/>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38359"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Freeform 18"/>
          <p:cNvSpPr/>
          <p:nvPr/>
        </p:nvSpPr>
        <p:spPr>
          <a:xfrm>
            <a:off x="16551834" y="303842"/>
            <a:ext cx="1297707" cy="1125466"/>
          </a:xfrm>
          <a:custGeom>
            <a:avLst/>
            <a:gdLst/>
            <a:ahLst/>
            <a:cxnLst/>
            <a:rect l="l" t="t" r="r" b="b"/>
            <a:pathLst>
              <a:path w="1297707" h="1125466">
                <a:moveTo>
                  <a:pt x="0" y="0"/>
                </a:moveTo>
                <a:lnTo>
                  <a:pt x="1297707" y="0"/>
                </a:lnTo>
                <a:lnTo>
                  <a:pt x="1297707" y="1125465"/>
                </a:lnTo>
                <a:lnTo>
                  <a:pt x="0" y="11254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6551834"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0" name="Freeform 20"/>
          <p:cNvSpPr/>
          <p:nvPr/>
        </p:nvSpPr>
        <p:spPr>
          <a:xfrm>
            <a:off x="561176" y="8695567"/>
            <a:ext cx="1297707" cy="1125466"/>
          </a:xfrm>
          <a:custGeom>
            <a:avLst/>
            <a:gdLst/>
            <a:ahLst/>
            <a:cxnLst/>
            <a:rect l="l" t="t" r="r" b="b"/>
            <a:pathLst>
              <a:path w="1297707" h="1125466">
                <a:moveTo>
                  <a:pt x="0" y="0"/>
                </a:moveTo>
                <a:lnTo>
                  <a:pt x="1297707" y="0"/>
                </a:lnTo>
                <a:lnTo>
                  <a:pt x="1297707" y="1125466"/>
                </a:lnTo>
                <a:lnTo>
                  <a:pt x="0" y="1125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TextBox 21"/>
          <p:cNvSpPr txBox="1"/>
          <p:nvPr/>
        </p:nvSpPr>
        <p:spPr>
          <a:xfrm>
            <a:off x="1148671" y="905039"/>
            <a:ext cx="15990658" cy="1152361"/>
          </a:xfrm>
          <a:prstGeom prst="rect">
            <a:avLst/>
          </a:prstGeom>
        </p:spPr>
        <p:txBody>
          <a:bodyPr lIns="0" tIns="0" rIns="0" bIns="0" rtlCol="0" anchor="t">
            <a:spAutoFit/>
          </a:bodyPr>
          <a:lstStyle/>
          <a:p>
            <a:pPr algn="ctr">
              <a:lnSpc>
                <a:spcPts val="7061"/>
              </a:lnSpc>
            </a:pPr>
            <a:r>
              <a:rPr lang="en-US" sz="9946">
                <a:solidFill>
                  <a:srgbClr val="446497"/>
                </a:solidFill>
                <a:latin typeface="Bryndan Write"/>
                <a:ea typeface="Bryndan Write"/>
                <a:cs typeface="Bryndan Write"/>
                <a:sym typeface="Bryndan Write"/>
              </a:rPr>
              <a:t>Pre-writing </a:t>
            </a:r>
          </a:p>
        </p:txBody>
      </p:sp>
      <p:sp>
        <p:nvSpPr>
          <p:cNvPr id="22" name="TextBox 22"/>
          <p:cNvSpPr txBox="1"/>
          <p:nvPr/>
        </p:nvSpPr>
        <p:spPr>
          <a:xfrm>
            <a:off x="904653" y="1775337"/>
            <a:ext cx="16944888" cy="6579870"/>
          </a:xfrm>
          <a:prstGeom prst="rect">
            <a:avLst/>
          </a:prstGeom>
        </p:spPr>
        <p:txBody>
          <a:bodyPr lIns="0" tIns="0" rIns="0" bIns="0" rtlCol="0" anchor="t">
            <a:spAutoFit/>
          </a:bodyPr>
          <a:lstStyle/>
          <a:p>
            <a:pPr algn="l">
              <a:lnSpc>
                <a:spcPts val="3920"/>
              </a:lnSpc>
              <a:spcBef>
                <a:spcPct val="0"/>
              </a:spcBef>
            </a:pPr>
            <a:endParaRPr dirty="0"/>
          </a:p>
          <a:p>
            <a:pPr algn="l">
              <a:lnSpc>
                <a:spcPts val="3920"/>
              </a:lnSpc>
              <a:spcBef>
                <a:spcPct val="0"/>
              </a:spcBef>
            </a:pPr>
            <a:r>
              <a:rPr lang="en-US" sz="2800" dirty="0">
                <a:solidFill>
                  <a:srgbClr val="446497"/>
                </a:solidFill>
                <a:latin typeface="Open Sans"/>
                <a:ea typeface="Open Sans"/>
                <a:cs typeface="Open Sans"/>
                <a:sym typeface="Open Sans"/>
              </a:rPr>
              <a:t> </a:t>
            </a:r>
            <a:r>
              <a:rPr lang="en-US" sz="2800" b="1" dirty="0">
                <a:solidFill>
                  <a:srgbClr val="446497"/>
                </a:solidFill>
                <a:latin typeface="Open Sans Bold"/>
                <a:ea typeface="Open Sans Bold"/>
                <a:cs typeface="Open Sans Bold"/>
                <a:sym typeface="Open Sans Bold"/>
              </a:rPr>
              <a:t>There is often an assumption that children should be able to write by the time they start school. This is not expected by schools but it is always an advantage if children are happy to pick up a pencil and make meaningful marks for them. If children are writing they should be taught to use lower case letters and encouraged to hold a pencil in a tripod grip</a:t>
            </a:r>
            <a:r>
              <a:rPr lang="en-US" sz="2800" dirty="0">
                <a:solidFill>
                  <a:srgbClr val="446497"/>
                </a:solidFill>
                <a:latin typeface="Open Sans"/>
                <a:ea typeface="Open Sans"/>
                <a:cs typeface="Open Sans"/>
                <a:sym typeface="Open Sans"/>
              </a:rPr>
              <a:t>. </a:t>
            </a:r>
          </a:p>
          <a:p>
            <a:pPr algn="l">
              <a:lnSpc>
                <a:spcPts val="3640"/>
              </a:lnSpc>
              <a:spcBef>
                <a:spcPct val="0"/>
              </a:spcBef>
            </a:pPr>
            <a:endParaRPr lang="en-US" sz="2800" dirty="0">
              <a:solidFill>
                <a:srgbClr val="446497"/>
              </a:solidFill>
              <a:latin typeface="Open Sans"/>
              <a:ea typeface="Open Sans"/>
              <a:cs typeface="Open Sans"/>
              <a:sym typeface="Open Sans"/>
            </a:endParaRPr>
          </a:p>
          <a:p>
            <a:pPr algn="l">
              <a:lnSpc>
                <a:spcPts val="3640"/>
              </a:lnSpc>
            </a:pPr>
            <a:r>
              <a:rPr lang="en-US" sz="2600" b="1" dirty="0">
                <a:solidFill>
                  <a:srgbClr val="446497"/>
                </a:solidFill>
                <a:latin typeface="Open Sans Bold"/>
                <a:ea typeface="Open Sans Bold"/>
                <a:cs typeface="Open Sans Bold"/>
                <a:sym typeface="Open Sans Bold"/>
              </a:rPr>
              <a:t>Top tips: </a:t>
            </a:r>
          </a:p>
          <a:p>
            <a:pPr marL="561342" lvl="1" indent="-280671" algn="l">
              <a:lnSpc>
                <a:spcPts val="3640"/>
              </a:lnSpc>
              <a:buFont typeface="Arial"/>
              <a:buChar char="•"/>
            </a:pPr>
            <a:r>
              <a:rPr lang="en-US" sz="2600" dirty="0">
                <a:solidFill>
                  <a:srgbClr val="446497"/>
                </a:solidFill>
                <a:latin typeface="Open Sans"/>
                <a:ea typeface="Open Sans"/>
                <a:cs typeface="Open Sans"/>
                <a:sym typeface="Open Sans"/>
              </a:rPr>
              <a:t>Praise writing attempts</a:t>
            </a:r>
          </a:p>
          <a:p>
            <a:pPr marL="561342" lvl="1" indent="-280671" algn="l">
              <a:lnSpc>
                <a:spcPts val="3640"/>
              </a:lnSpc>
              <a:buFont typeface="Arial"/>
              <a:buChar char="•"/>
            </a:pPr>
            <a:r>
              <a:rPr lang="en-US" sz="2600" dirty="0">
                <a:solidFill>
                  <a:srgbClr val="446497"/>
                </a:solidFill>
                <a:latin typeface="Open Sans"/>
                <a:ea typeface="Open Sans"/>
                <a:cs typeface="Open Sans"/>
                <a:sym typeface="Open Sans"/>
              </a:rPr>
              <a:t>Use phrases such as ‘tell me about your writing’ </a:t>
            </a:r>
          </a:p>
          <a:p>
            <a:pPr marL="561342" lvl="1" indent="-280671" algn="l">
              <a:lnSpc>
                <a:spcPts val="3640"/>
              </a:lnSpc>
              <a:buFont typeface="Arial"/>
              <a:buChar char="•"/>
            </a:pPr>
            <a:r>
              <a:rPr lang="en-US" sz="2600" dirty="0">
                <a:solidFill>
                  <a:srgbClr val="446497"/>
                </a:solidFill>
                <a:latin typeface="Open Sans"/>
                <a:ea typeface="Open Sans"/>
                <a:cs typeface="Open Sans"/>
                <a:sym typeface="Open Sans"/>
              </a:rPr>
              <a:t>Don’t correct spellings </a:t>
            </a:r>
          </a:p>
          <a:p>
            <a:pPr marL="561342" lvl="1" indent="-280671" algn="l">
              <a:lnSpc>
                <a:spcPts val="3640"/>
              </a:lnSpc>
              <a:buFont typeface="Arial"/>
              <a:buChar char="•"/>
            </a:pPr>
            <a:r>
              <a:rPr lang="en-US" sz="2600" dirty="0">
                <a:solidFill>
                  <a:srgbClr val="446497"/>
                </a:solidFill>
                <a:latin typeface="Open Sans"/>
                <a:ea typeface="Open Sans"/>
                <a:cs typeface="Open Sans"/>
                <a:sym typeface="Open Sans"/>
              </a:rPr>
              <a:t>If you model writing use lower case and print letters</a:t>
            </a:r>
          </a:p>
          <a:p>
            <a:pPr marL="561342" lvl="1" indent="-280671" algn="l">
              <a:lnSpc>
                <a:spcPts val="3640"/>
              </a:lnSpc>
              <a:buFont typeface="Arial"/>
              <a:buChar char="•"/>
            </a:pPr>
            <a:r>
              <a:rPr lang="en-US" sz="2600" dirty="0">
                <a:solidFill>
                  <a:srgbClr val="446497"/>
                </a:solidFill>
                <a:latin typeface="Open Sans"/>
                <a:ea typeface="Open Sans"/>
                <a:cs typeface="Open Sans"/>
                <a:sym typeface="Open Sans"/>
              </a:rPr>
              <a:t>Mirror writing is developmental – don’t panic if you see children writing backwards or forming letters backwards. </a:t>
            </a:r>
          </a:p>
          <a:p>
            <a:pPr marL="561342" lvl="1" indent="-280671" algn="l">
              <a:lnSpc>
                <a:spcPts val="3640"/>
              </a:lnSpc>
              <a:buFont typeface="Arial"/>
              <a:buChar char="•"/>
            </a:pPr>
            <a:r>
              <a:rPr lang="en-US" sz="2600" dirty="0">
                <a:solidFill>
                  <a:srgbClr val="446497"/>
                </a:solidFill>
                <a:latin typeface="Open Sans"/>
                <a:ea typeface="Open Sans"/>
                <a:cs typeface="Open Sans"/>
                <a:sym typeface="Open Sans"/>
              </a:rPr>
              <a:t>Swapping hands is developmental – some children are not ready to have a dominant hand.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887</TotalTime>
  <Words>1401</Words>
  <Application>Microsoft Office PowerPoint</Application>
  <PresentationFormat>Custom</PresentationFormat>
  <Paragraphs>167</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Calibri</vt:lpstr>
      <vt:lpstr>Open Sans Bold</vt:lpstr>
      <vt:lpstr>Canva Sans</vt:lpstr>
      <vt:lpstr>Canva Sans Bold</vt:lpstr>
      <vt:lpstr>Open Sans</vt:lpstr>
      <vt:lpstr>Bryndan Write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Reception at Carleton Green</dc:title>
  <dc:creator>Mrs A Catterall</dc:creator>
  <cp:lastModifiedBy>Mandy Catterall</cp:lastModifiedBy>
  <cp:revision>3</cp:revision>
  <dcterms:created xsi:type="dcterms:W3CDTF">2006-08-16T00:00:00Z</dcterms:created>
  <dcterms:modified xsi:type="dcterms:W3CDTF">2025-05-21T15:47:40Z</dcterms:modified>
  <dc:identifier>DAGmxHUuO88</dc:identifier>
</cp:coreProperties>
</file>